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5577baa6f4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5577baa6f4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5577baa6f4_1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5577baa6f4_1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5577baa6f4_1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5577baa6f4_1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5577baa6f4_1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577baa6f4_1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5577baa6f4_1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5577baa6f4_1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5577baa6f4_1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5577baa6f4_1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5577baa6f4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5577baa6f4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5577baa6f4_1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5577baa6f4_1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5577baa6f4_1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577baa6f4_1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5577baa6f4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5577baa6f4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5577baa6f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5577baa6f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5577baa6f4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5577baa6f4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5577baa6f4_1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5577baa6f4_1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5577baa6f4_1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577baa6f4_1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5577baa6f4_1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5577baa6f4_1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5577baa6f4_1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5577baa6f4_1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5577baa6f4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5577baa6f4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5577baa6f4_1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5577baa6f4_1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5577baa6f4_1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5577baa6f4_1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5577baa6f4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5577baa6f4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5577baa6f4_1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5577baa6f4_1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5577baa6f4_1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577baa6f4_1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5577baa6f4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5577baa6f4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24.png"/><Relationship Id="rId5" Type="http://schemas.openxmlformats.org/officeDocument/2006/relationships/hyperlink" Target="https://pastebin.com/qaX4tyF8"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hyperlink" Target="https://twitter.com/cjcmichel/status/1059827233458741253"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hyperlink" Target="https://twitter.com/josh_emerson/status/1060160355022921728"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hyperlink" Target="https://web.archive.org/web/20181104205316/https:/twitter.com/IRA_USA1" TargetMode="External"/><Relationship Id="rId6" Type="http://schemas.openxmlformats.org/officeDocument/2006/relationships/hyperlink" Target="https://twitter.com/cjcmichel/status/1059827233458741253" TargetMode="External"/><Relationship Id="rId7" Type="http://schemas.openxmlformats.org/officeDocument/2006/relationships/hyperlink" Target="https://libertyunyielding.com/2018/11/06/russian-election-trolls-still-giving-it-the-old-college-try/" TargetMode="External"/><Relationship Id="rId8"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hyperlink" Target="http://usaira.ru/"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hyperlink" Target="https://thinkprogress.org/usaira-russian-trolling-ahead-of-the-midterm-elections-is-a-mixture-of-the-weird-and-the-pathetic-c64b0d120ae5/"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6.png"/><Relationship Id="rId4" Type="http://schemas.openxmlformats.org/officeDocument/2006/relationships/image" Target="../media/image20.png"/><Relationship Id="rId5" Type="http://schemas.openxmlformats.org/officeDocument/2006/relationships/hyperlink" Target="https://web.archive.org/web/20181108210320/https://usaira.ru/"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theatlantic.com/politics/archive/2018/02/rosenstein-mueller-indictment-russia/553601/"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archive.org/details/Httpswww.youtube.comwatchvrL4ROq_6RC4" TargetMode="Externa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en.wikipedia.org/wiki/Robert_Mueller" TargetMode="Externa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thinkprogress.org/russian-social-media-troll-youtube-twitter-4600e8d2a6b7/" TargetMode="External"/><Relationship Id="rId4" Type="http://schemas.openxmlformats.org/officeDocument/2006/relationships/hyperlink" Target="https://archive.org/details/Httpswww.youtube.comwatchvrL4ROq_6RC4"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3.png"/><Relationship Id="rId4" Type="http://schemas.openxmlformats.org/officeDocument/2006/relationships/hyperlink" Target="https://www.thedailybeast.com/russia-recruited-youtubers-to-bash-racist-btch-hillary-clinton-over-rap-beats" TargetMode="External"/><Relationship Id="rId5" Type="http://schemas.openxmlformats.org/officeDocument/2006/relationships/hyperlink" Target="https://www.thedailybeast.com/russia-recruited-youtubers-to-bash-racist-btch-hillary-clinton-over-rap-beats?ref=scrol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justice.gov/file/1035477/download"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www.justice.gov/file/1035477/download" TargetMode="External"/><Relationship Id="rId4" Type="http://schemas.openxmlformats.org/officeDocument/2006/relationships/hyperlink" Target="https://www.nbcnews.com/politics/politics-news/special-counsel-mueller-charges-13-russians-interfering-2016-election-n848686"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6.png"/><Relationship Id="rId7" Type="http://schemas.openxmlformats.org/officeDocument/2006/relationships/hyperlink" Target="https://en.wikipedia.org/wiki/Robert_Mueller"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9.png"/><Relationship Id="rId4" Type="http://schemas.openxmlformats.org/officeDocument/2006/relationships/hyperlink" Target="https://twitter.com/josh_emerson?lang=en" TargetMode="External"/><Relationship Id="rId5" Type="http://schemas.openxmlformats.org/officeDocument/2006/relationships/hyperlink" Target="https://twitter.com/cjcmichel" TargetMode="External"/><Relationship Id="rId6" Type="http://schemas.openxmlformats.org/officeDocument/2006/relationships/image" Target="../media/image21.png"/><Relationship Id="rId7" Type="http://schemas.openxmlformats.org/officeDocument/2006/relationships/hyperlink" Target="https://twitter.com/josh_emerson" TargetMode="External"/><Relationship Id="rId8" Type="http://schemas.openxmlformats.org/officeDocument/2006/relationships/hyperlink" Target="https://twitter.com/cjcmiche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hyperlink" Target="https://archive.is/3vOw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hyperlink" Target="https://ln.sync.com/dl/2be440a30/ebu7jxqc-9dbt3jgq-8mfz6xre-dkjmt3jz"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hyperlink" Target="http://archive.md/https://ln.sync.com/dl/2be440a30/ebu7jxqc-9dbt3jgq-8mfz6xre-dkjmt3jz" TargetMode="External"/><Relationship Id="rId5" Type="http://schemas.openxmlformats.org/officeDocument/2006/relationships/hyperlink" Target="http://archive.md/Zn320/image" TargetMode="External"/><Relationship Id="rId6"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744575"/>
            <a:ext cx="8520600" cy="1086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4000">
                <a:solidFill>
                  <a:srgbClr val="980000"/>
                </a:solidFill>
              </a:rPr>
              <a:t>Fake Troves: @HackingRedstone</a:t>
            </a:r>
            <a:endParaRPr b="1" sz="4000">
              <a:solidFill>
                <a:srgbClr val="980000"/>
              </a:solidFill>
            </a:endParaRPr>
          </a:p>
        </p:txBody>
      </p:sp>
      <p:sp>
        <p:nvSpPr>
          <p:cNvPr id="55" name="Google Shape;55;p13"/>
          <p:cNvSpPr txBox="1"/>
          <p:nvPr>
            <p:ph idx="1" type="subTitle"/>
          </p:nvPr>
        </p:nvSpPr>
        <p:spPr>
          <a:xfrm>
            <a:off x="311700" y="2834125"/>
            <a:ext cx="8520600" cy="205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2019-04-03</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sz="2400"/>
              <a:t>CS795/895</a:t>
            </a:r>
            <a:endParaRPr sz="2400"/>
          </a:p>
          <a:p>
            <a:pPr indent="0" lvl="0" marL="0" rtl="0" algn="ctr">
              <a:spcBef>
                <a:spcPts val="0"/>
              </a:spcBef>
              <a:spcAft>
                <a:spcPts val="0"/>
              </a:spcAft>
              <a:buNone/>
            </a:pPr>
            <a:r>
              <a:rPr b="1" lang="en"/>
              <a:t>Puneeth Bikkasandra</a:t>
            </a:r>
            <a:endParaRPr b="1"/>
          </a:p>
          <a:p>
            <a:pPr indent="0" lvl="0" marL="0" rtl="0" algn="ctr">
              <a:spcBef>
                <a:spcPts val="0"/>
              </a:spcBef>
              <a:spcAft>
                <a:spcPts val="0"/>
              </a:spcAft>
              <a:buNone/>
            </a:pPr>
            <a:r>
              <a:rPr lang="en"/>
              <a:t>Old Dominion University</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2"/>
          <p:cNvSpPr txBox="1"/>
          <p:nvPr>
            <p:ph type="title"/>
          </p:nvPr>
        </p:nvSpPr>
        <p:spPr>
          <a:xfrm>
            <a:off x="120275"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980000"/>
                </a:solidFill>
              </a:rPr>
              <a:t>Fake Database Content: @HackingRedStone</a:t>
            </a:r>
            <a:endParaRPr b="1" sz="2400">
              <a:solidFill>
                <a:srgbClr val="980000"/>
              </a:solidFill>
            </a:endParaRPr>
          </a:p>
        </p:txBody>
      </p:sp>
      <p:pic>
        <p:nvPicPr>
          <p:cNvPr id="144" name="Google Shape;144;p22"/>
          <p:cNvPicPr preferRelativeResize="0"/>
          <p:nvPr/>
        </p:nvPicPr>
        <p:blipFill>
          <a:blip r:embed="rId3">
            <a:alphaModFix/>
          </a:blip>
          <a:stretch>
            <a:fillRect/>
          </a:stretch>
        </p:blipFill>
        <p:spPr>
          <a:xfrm>
            <a:off x="120275" y="572700"/>
            <a:ext cx="4622057" cy="4046001"/>
          </a:xfrm>
          <a:prstGeom prst="rect">
            <a:avLst/>
          </a:prstGeom>
          <a:noFill/>
          <a:ln>
            <a:noFill/>
          </a:ln>
        </p:spPr>
      </p:pic>
      <p:pic>
        <p:nvPicPr>
          <p:cNvPr id="145" name="Google Shape;145;p22"/>
          <p:cNvPicPr preferRelativeResize="0"/>
          <p:nvPr/>
        </p:nvPicPr>
        <p:blipFill>
          <a:blip r:embed="rId4">
            <a:alphaModFix/>
          </a:blip>
          <a:stretch>
            <a:fillRect/>
          </a:stretch>
        </p:blipFill>
        <p:spPr>
          <a:xfrm>
            <a:off x="4948307" y="572700"/>
            <a:ext cx="3816315" cy="4046001"/>
          </a:xfrm>
          <a:prstGeom prst="rect">
            <a:avLst/>
          </a:prstGeom>
          <a:noFill/>
          <a:ln>
            <a:noFill/>
          </a:ln>
        </p:spPr>
      </p:pic>
      <p:sp>
        <p:nvSpPr>
          <p:cNvPr id="146" name="Google Shape;146;p22"/>
          <p:cNvSpPr txBox="1"/>
          <p:nvPr/>
        </p:nvSpPr>
        <p:spPr>
          <a:xfrm>
            <a:off x="182175" y="4618425"/>
            <a:ext cx="8250900" cy="52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5"/>
              </a:rPr>
              <a:t>https://pastebin.com/qaX4tyF8</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3"/>
          <p:cNvSpPr txBox="1"/>
          <p:nvPr>
            <p:ph type="title"/>
          </p:nvPr>
        </p:nvSpPr>
        <p:spPr>
          <a:xfrm>
            <a:off x="256750" y="159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@HackingRedstone DM to @cjcmichel</a:t>
            </a:r>
            <a:endParaRPr b="1">
              <a:solidFill>
                <a:srgbClr val="980000"/>
              </a:solidFill>
            </a:endParaRPr>
          </a:p>
        </p:txBody>
      </p:sp>
      <p:pic>
        <p:nvPicPr>
          <p:cNvPr id="152" name="Google Shape;152;p23"/>
          <p:cNvPicPr preferRelativeResize="0"/>
          <p:nvPr/>
        </p:nvPicPr>
        <p:blipFill>
          <a:blip r:embed="rId3">
            <a:alphaModFix/>
          </a:blip>
          <a:stretch>
            <a:fillRect/>
          </a:stretch>
        </p:blipFill>
        <p:spPr>
          <a:xfrm>
            <a:off x="646950" y="829425"/>
            <a:ext cx="3196939" cy="3820977"/>
          </a:xfrm>
          <a:prstGeom prst="rect">
            <a:avLst/>
          </a:prstGeom>
          <a:noFill/>
          <a:ln>
            <a:noFill/>
          </a:ln>
        </p:spPr>
      </p:pic>
      <p:pic>
        <p:nvPicPr>
          <p:cNvPr id="153" name="Google Shape;153;p23"/>
          <p:cNvPicPr preferRelativeResize="0"/>
          <p:nvPr/>
        </p:nvPicPr>
        <p:blipFill>
          <a:blip r:embed="rId4">
            <a:alphaModFix/>
          </a:blip>
          <a:stretch>
            <a:fillRect/>
          </a:stretch>
        </p:blipFill>
        <p:spPr>
          <a:xfrm>
            <a:off x="4484064" y="829425"/>
            <a:ext cx="3038677" cy="3820975"/>
          </a:xfrm>
          <a:prstGeom prst="rect">
            <a:avLst/>
          </a:prstGeom>
          <a:noFill/>
          <a:ln>
            <a:noFill/>
          </a:ln>
        </p:spPr>
      </p:pic>
      <p:sp>
        <p:nvSpPr>
          <p:cNvPr id="154" name="Google Shape;154;p23"/>
          <p:cNvSpPr txBox="1"/>
          <p:nvPr/>
        </p:nvSpPr>
        <p:spPr>
          <a:xfrm>
            <a:off x="439625" y="4604975"/>
            <a:ext cx="7847100" cy="45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5"/>
              </a:rPr>
              <a:t>https://twitter.com/cjcmichel/status/1059827233458741253</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4"/>
          <p:cNvSpPr txBox="1"/>
          <p:nvPr>
            <p:ph type="title"/>
          </p:nvPr>
        </p:nvSpPr>
        <p:spPr>
          <a:xfrm>
            <a:off x="102875"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980000"/>
                </a:solidFill>
              </a:rPr>
              <a:t>What did @HackingRedStone &amp; @IRA_USA1 release?</a:t>
            </a:r>
            <a:endParaRPr b="1" sz="2400">
              <a:solidFill>
                <a:srgbClr val="980000"/>
              </a:solidFill>
            </a:endParaRPr>
          </a:p>
        </p:txBody>
      </p:sp>
      <p:pic>
        <p:nvPicPr>
          <p:cNvPr id="160" name="Google Shape;160;p24"/>
          <p:cNvPicPr preferRelativeResize="0"/>
          <p:nvPr/>
        </p:nvPicPr>
        <p:blipFill>
          <a:blip r:embed="rId3">
            <a:alphaModFix/>
          </a:blip>
          <a:stretch>
            <a:fillRect/>
          </a:stretch>
        </p:blipFill>
        <p:spPr>
          <a:xfrm>
            <a:off x="5416825" y="572700"/>
            <a:ext cx="3454967" cy="4139700"/>
          </a:xfrm>
          <a:prstGeom prst="rect">
            <a:avLst/>
          </a:prstGeom>
          <a:noFill/>
          <a:ln>
            <a:noFill/>
          </a:ln>
        </p:spPr>
      </p:pic>
      <p:pic>
        <p:nvPicPr>
          <p:cNvPr id="161" name="Google Shape;161;p24"/>
          <p:cNvPicPr preferRelativeResize="0"/>
          <p:nvPr/>
        </p:nvPicPr>
        <p:blipFill>
          <a:blip r:embed="rId4">
            <a:alphaModFix/>
          </a:blip>
          <a:stretch>
            <a:fillRect/>
          </a:stretch>
        </p:blipFill>
        <p:spPr>
          <a:xfrm>
            <a:off x="146850" y="572707"/>
            <a:ext cx="4781899" cy="1968894"/>
          </a:xfrm>
          <a:prstGeom prst="rect">
            <a:avLst/>
          </a:prstGeom>
          <a:noFill/>
          <a:ln>
            <a:noFill/>
          </a:ln>
        </p:spPr>
      </p:pic>
      <p:pic>
        <p:nvPicPr>
          <p:cNvPr id="162" name="Google Shape;162;p24"/>
          <p:cNvPicPr preferRelativeResize="0"/>
          <p:nvPr/>
        </p:nvPicPr>
        <p:blipFill>
          <a:blip r:embed="rId5">
            <a:alphaModFix/>
          </a:blip>
          <a:stretch>
            <a:fillRect/>
          </a:stretch>
        </p:blipFill>
        <p:spPr>
          <a:xfrm>
            <a:off x="290113" y="2633350"/>
            <a:ext cx="4638628" cy="2078625"/>
          </a:xfrm>
          <a:prstGeom prst="rect">
            <a:avLst/>
          </a:prstGeom>
          <a:noFill/>
          <a:ln>
            <a:noFill/>
          </a:ln>
        </p:spPr>
      </p:pic>
      <p:sp>
        <p:nvSpPr>
          <p:cNvPr id="163" name="Google Shape;163;p24"/>
          <p:cNvSpPr txBox="1"/>
          <p:nvPr/>
        </p:nvSpPr>
        <p:spPr>
          <a:xfrm>
            <a:off x="290125" y="4803725"/>
            <a:ext cx="8128500" cy="339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6"/>
              </a:rPr>
              <a:t>https://twitter.com/josh_emerson/status/1060160355022921728</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5"/>
          <p:cNvSpPr txBox="1"/>
          <p:nvPr>
            <p:ph type="title"/>
          </p:nvPr>
        </p:nvSpPr>
        <p:spPr>
          <a:xfrm>
            <a:off x="141400" y="214225"/>
            <a:ext cx="869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@IRA_USA1: tweets and DM </a:t>
            </a:r>
            <a:r>
              <a:rPr b="1" i="1" lang="en">
                <a:solidFill>
                  <a:srgbClr val="980000"/>
                </a:solidFill>
              </a:rPr>
              <a:t>ThinkProgress</a:t>
            </a:r>
            <a:endParaRPr b="1" i="1">
              <a:solidFill>
                <a:srgbClr val="980000"/>
              </a:solidFill>
            </a:endParaRPr>
          </a:p>
        </p:txBody>
      </p:sp>
      <p:pic>
        <p:nvPicPr>
          <p:cNvPr id="169" name="Google Shape;169;p25"/>
          <p:cNvPicPr preferRelativeResize="0"/>
          <p:nvPr/>
        </p:nvPicPr>
        <p:blipFill>
          <a:blip r:embed="rId3">
            <a:alphaModFix/>
          </a:blip>
          <a:stretch>
            <a:fillRect/>
          </a:stretch>
        </p:blipFill>
        <p:spPr>
          <a:xfrm>
            <a:off x="141400" y="934201"/>
            <a:ext cx="5654801" cy="2891925"/>
          </a:xfrm>
          <a:prstGeom prst="rect">
            <a:avLst/>
          </a:prstGeom>
          <a:noFill/>
          <a:ln>
            <a:noFill/>
          </a:ln>
        </p:spPr>
      </p:pic>
      <p:pic>
        <p:nvPicPr>
          <p:cNvPr id="170" name="Google Shape;170;p25"/>
          <p:cNvPicPr preferRelativeResize="0"/>
          <p:nvPr/>
        </p:nvPicPr>
        <p:blipFill>
          <a:blip r:embed="rId4">
            <a:alphaModFix/>
          </a:blip>
          <a:stretch>
            <a:fillRect/>
          </a:stretch>
        </p:blipFill>
        <p:spPr>
          <a:xfrm>
            <a:off x="4444675" y="874825"/>
            <a:ext cx="4083849" cy="2530476"/>
          </a:xfrm>
          <a:prstGeom prst="rect">
            <a:avLst/>
          </a:prstGeom>
          <a:noFill/>
          <a:ln>
            <a:noFill/>
          </a:ln>
        </p:spPr>
      </p:pic>
      <p:sp>
        <p:nvSpPr>
          <p:cNvPr id="171" name="Google Shape;171;p25"/>
          <p:cNvSpPr txBox="1"/>
          <p:nvPr/>
        </p:nvSpPr>
        <p:spPr>
          <a:xfrm>
            <a:off x="571500" y="4529075"/>
            <a:ext cx="7385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5"/>
              </a:rPr>
              <a:t>https://web.archive.org/web/20181104205316/https:/twitter.com/IRA_USA1</a:t>
            </a:r>
            <a:endParaRPr/>
          </a:p>
          <a:p>
            <a:pPr indent="0" lvl="0" marL="0" rtl="0" algn="ctr">
              <a:spcBef>
                <a:spcPts val="0"/>
              </a:spcBef>
              <a:spcAft>
                <a:spcPts val="0"/>
              </a:spcAft>
              <a:buNone/>
            </a:pPr>
            <a:r>
              <a:rPr lang="en" sz="1100" u="sng">
                <a:solidFill>
                  <a:schemeClr val="hlink"/>
                </a:solidFill>
                <a:hlinkClick r:id="rId6"/>
              </a:rPr>
              <a:t>https://twitter.com/cjcmichel/status/1059827233458741253</a:t>
            </a:r>
            <a:endParaRPr/>
          </a:p>
          <a:p>
            <a:pPr indent="0" lvl="0" marL="0" rtl="0" algn="ctr">
              <a:spcBef>
                <a:spcPts val="0"/>
              </a:spcBef>
              <a:spcAft>
                <a:spcPts val="0"/>
              </a:spcAft>
              <a:buNone/>
            </a:pPr>
            <a:r>
              <a:rPr lang="en" sz="1100" u="sng">
                <a:solidFill>
                  <a:schemeClr val="hlink"/>
                </a:solidFill>
                <a:hlinkClick r:id="rId7"/>
              </a:rPr>
              <a:t>https://libertyunyielding.com/2018/11/06/russian-election-trolls-still-giving-it-the-old-college-try/</a:t>
            </a:r>
            <a:endParaRPr/>
          </a:p>
        </p:txBody>
      </p:sp>
      <p:pic>
        <p:nvPicPr>
          <p:cNvPr id="172" name="Google Shape;172;p25"/>
          <p:cNvPicPr preferRelativeResize="0"/>
          <p:nvPr/>
        </p:nvPicPr>
        <p:blipFill>
          <a:blip r:embed="rId8">
            <a:alphaModFix/>
          </a:blip>
          <a:stretch>
            <a:fillRect/>
          </a:stretch>
        </p:blipFill>
        <p:spPr>
          <a:xfrm>
            <a:off x="6632500" y="2463100"/>
            <a:ext cx="2445525" cy="2307749"/>
          </a:xfrm>
          <a:prstGeom prst="rect">
            <a:avLst/>
          </a:prstGeom>
          <a:noFill/>
          <a:ln>
            <a:noFill/>
          </a:ln>
        </p:spPr>
      </p:pic>
      <p:sp>
        <p:nvSpPr>
          <p:cNvPr id="173" name="Google Shape;173;p25"/>
          <p:cNvSpPr txBox="1"/>
          <p:nvPr/>
        </p:nvSpPr>
        <p:spPr>
          <a:xfrm>
            <a:off x="141400" y="4000500"/>
            <a:ext cx="6398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600">
                <a:solidFill>
                  <a:srgbClr val="434343"/>
                </a:solidFill>
              </a:rPr>
              <a:t>@IRA_USA1 -  </a:t>
            </a:r>
            <a:r>
              <a:rPr lang="en" sz="1600">
                <a:solidFill>
                  <a:srgbClr val="434343"/>
                </a:solidFill>
              </a:rPr>
              <a:t>associated with</a:t>
            </a:r>
            <a:r>
              <a:rPr b="1" lang="en" sz="1600">
                <a:solidFill>
                  <a:srgbClr val="434343"/>
                </a:solidFill>
              </a:rPr>
              <a:t> </a:t>
            </a:r>
            <a:r>
              <a:rPr b="1" lang="en" sz="1800">
                <a:solidFill>
                  <a:schemeClr val="dk2"/>
                </a:solidFill>
                <a:latin typeface="Courier New"/>
                <a:ea typeface="Courier New"/>
                <a:cs typeface="Courier New"/>
                <a:sym typeface="Courier New"/>
              </a:rPr>
              <a:t>USAIRA.ru </a:t>
            </a:r>
            <a:r>
              <a:rPr lang="en" sz="1800">
                <a:solidFill>
                  <a:schemeClr val="dk2"/>
                </a:solidFill>
              </a:rPr>
              <a:t>site</a:t>
            </a:r>
            <a:endParaRPr sz="1600">
              <a:solidFill>
                <a:srgbClr val="434343"/>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6"/>
          <p:cNvSpPr txBox="1"/>
          <p:nvPr>
            <p:ph type="title"/>
          </p:nvPr>
        </p:nvSpPr>
        <p:spPr>
          <a:xfrm>
            <a:off x="311700" y="104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Website doesn’t show any content</a:t>
            </a:r>
            <a:endParaRPr b="1">
              <a:solidFill>
                <a:srgbClr val="980000"/>
              </a:solidFill>
            </a:endParaRPr>
          </a:p>
        </p:txBody>
      </p:sp>
      <p:sp>
        <p:nvSpPr>
          <p:cNvPr id="179" name="Google Shape;179;p26"/>
          <p:cNvSpPr txBox="1"/>
          <p:nvPr>
            <p:ph idx="1" type="body"/>
          </p:nvPr>
        </p:nvSpPr>
        <p:spPr>
          <a:xfrm>
            <a:off x="311700" y="789800"/>
            <a:ext cx="4315200" cy="3416400"/>
          </a:xfrm>
          <a:prstGeom prst="rect">
            <a:avLst/>
          </a:prstGeom>
        </p:spPr>
        <p:txBody>
          <a:bodyPr anchorCtr="0" anchor="t" bIns="91425" lIns="91425" spcFirstLastPara="1" rIns="91425" wrap="square" tIns="91425">
            <a:noAutofit/>
          </a:bodyPr>
          <a:lstStyle/>
          <a:p>
            <a:pPr indent="0" lvl="0" marL="0" rtl="0" algn="l">
              <a:lnSpc>
                <a:spcPct val="114000"/>
              </a:lnSpc>
              <a:spcBef>
                <a:spcPts val="0"/>
              </a:spcBef>
              <a:spcAft>
                <a:spcPts val="0"/>
              </a:spcAft>
              <a:buNone/>
            </a:pPr>
            <a:r>
              <a:rPr b="1" lang="en">
                <a:latin typeface="Courier New"/>
                <a:ea typeface="Courier New"/>
                <a:cs typeface="Courier New"/>
                <a:sym typeface="Courier New"/>
              </a:rPr>
              <a:t>curl -i USAIRA.ru</a:t>
            </a:r>
            <a:endParaRPr b="1">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t/>
            </a:r>
            <a:endParaRPr b="1">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rPr b="1" lang="en" sz="1400">
                <a:latin typeface="Courier New"/>
                <a:ea typeface="Courier New"/>
                <a:cs typeface="Courier New"/>
                <a:sym typeface="Courier New"/>
              </a:rPr>
              <a:t>HTTP/1.1 200 OK</a:t>
            </a:r>
            <a:endParaRPr b="1" sz="1400">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rPr b="1" lang="en" sz="1400">
                <a:latin typeface="Courier New"/>
                <a:ea typeface="Courier New"/>
                <a:cs typeface="Courier New"/>
                <a:sym typeface="Courier New"/>
              </a:rPr>
              <a:t>Server: nginx</a:t>
            </a:r>
            <a:endParaRPr b="1" sz="1400">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rPr b="1" lang="en" sz="1400">
                <a:latin typeface="Courier New"/>
                <a:ea typeface="Courier New"/>
                <a:cs typeface="Courier New"/>
                <a:sym typeface="Courier New"/>
              </a:rPr>
              <a:t>Date: Wed, 03 Apr 2019 13:18:43 GMT</a:t>
            </a:r>
            <a:endParaRPr b="1" sz="1400">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rPr b="1" lang="en" sz="1400">
                <a:latin typeface="Courier New"/>
                <a:ea typeface="Courier New"/>
                <a:cs typeface="Courier New"/>
                <a:sym typeface="Courier New"/>
              </a:rPr>
              <a:t>Content-Type: text/html; charset=utf-8</a:t>
            </a:r>
            <a:endParaRPr b="1" sz="1400">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rPr b="1" lang="en" sz="1400">
                <a:latin typeface="Courier New"/>
                <a:ea typeface="Courier New"/>
                <a:cs typeface="Courier New"/>
                <a:sym typeface="Courier New"/>
              </a:rPr>
              <a:t>Transfer-Encoding: chunked</a:t>
            </a:r>
            <a:endParaRPr b="1" sz="1400">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rPr b="1" lang="en" sz="1400">
                <a:latin typeface="Courier New"/>
                <a:ea typeface="Courier New"/>
                <a:cs typeface="Courier New"/>
                <a:sym typeface="Courier New"/>
              </a:rPr>
              <a:t>Connection: close</a:t>
            </a:r>
            <a:endParaRPr b="1" sz="1400">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rPr b="1" lang="en" sz="1400">
                <a:latin typeface="Courier New"/>
                <a:ea typeface="Courier New"/>
                <a:cs typeface="Courier New"/>
                <a:sym typeface="Courier New"/>
              </a:rPr>
              <a:t>Expires: Wed, 03 Apr 2019 13:28:43 GMT</a:t>
            </a:r>
            <a:endParaRPr b="1" sz="1400">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rPr b="1" lang="en" sz="1400">
                <a:latin typeface="Courier New"/>
                <a:ea typeface="Courier New"/>
                <a:cs typeface="Courier New"/>
                <a:sym typeface="Courier New"/>
              </a:rPr>
              <a:t>Cache-Control: max-age=600</a:t>
            </a:r>
            <a:endParaRPr b="1" sz="1400">
              <a:latin typeface="Courier New"/>
              <a:ea typeface="Courier New"/>
              <a:cs typeface="Courier New"/>
              <a:sym typeface="Courier New"/>
            </a:endParaRPr>
          </a:p>
          <a:p>
            <a:pPr indent="0" lvl="0" marL="0" rtl="0" algn="l">
              <a:lnSpc>
                <a:spcPct val="114000"/>
              </a:lnSpc>
              <a:spcBef>
                <a:spcPts val="200"/>
              </a:spcBef>
              <a:spcAft>
                <a:spcPts val="0"/>
              </a:spcAft>
              <a:buClr>
                <a:schemeClr val="dk1"/>
              </a:buClr>
              <a:buSzPts val="1100"/>
              <a:buFont typeface="Arial"/>
              <a:buNone/>
            </a:pPr>
            <a:r>
              <a:rPr b="1" lang="en" sz="1400">
                <a:latin typeface="Courier New"/>
                <a:ea typeface="Courier New"/>
                <a:cs typeface="Courier New"/>
                <a:sym typeface="Courier New"/>
              </a:rPr>
              <a:t>X-Frame-Options: DENY</a:t>
            </a:r>
            <a:endParaRPr b="1" sz="1400">
              <a:latin typeface="Courier New"/>
              <a:ea typeface="Courier New"/>
              <a:cs typeface="Courier New"/>
              <a:sym typeface="Courier New"/>
            </a:endParaRPr>
          </a:p>
          <a:p>
            <a:pPr indent="0" lvl="0" marL="0" rtl="0" algn="l">
              <a:spcBef>
                <a:spcPts val="200"/>
              </a:spcBef>
              <a:spcAft>
                <a:spcPts val="1600"/>
              </a:spcAft>
              <a:buNone/>
            </a:pPr>
            <a:r>
              <a:t/>
            </a:r>
            <a:endParaRPr/>
          </a:p>
        </p:txBody>
      </p:sp>
      <p:pic>
        <p:nvPicPr>
          <p:cNvPr id="180" name="Google Shape;180;p26"/>
          <p:cNvPicPr preferRelativeResize="0"/>
          <p:nvPr/>
        </p:nvPicPr>
        <p:blipFill>
          <a:blip r:embed="rId3">
            <a:alphaModFix/>
          </a:blip>
          <a:stretch>
            <a:fillRect/>
          </a:stretch>
        </p:blipFill>
        <p:spPr>
          <a:xfrm>
            <a:off x="4572000" y="1335175"/>
            <a:ext cx="4495075" cy="1437727"/>
          </a:xfrm>
          <a:prstGeom prst="rect">
            <a:avLst/>
          </a:prstGeom>
          <a:noFill/>
          <a:ln cap="flat" cmpd="sng" w="28575">
            <a:solidFill>
              <a:schemeClr val="dk2"/>
            </a:solidFill>
            <a:prstDash val="solid"/>
            <a:round/>
            <a:headEnd len="sm" w="sm" type="none"/>
            <a:tailEnd len="sm" w="sm" type="none"/>
          </a:ln>
        </p:spPr>
      </p:pic>
      <p:sp>
        <p:nvSpPr>
          <p:cNvPr id="181" name="Google Shape;181;p26"/>
          <p:cNvSpPr txBox="1"/>
          <p:nvPr/>
        </p:nvSpPr>
        <p:spPr>
          <a:xfrm>
            <a:off x="4808188" y="3055350"/>
            <a:ext cx="4022700" cy="7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hlink"/>
                </a:solidFill>
                <a:uFill>
                  <a:noFill/>
                </a:uFill>
                <a:hlinkClick r:id="rId4"/>
              </a:rPr>
              <a:t>http://usaira.ru</a:t>
            </a:r>
            <a:r>
              <a:rPr lang="en" sz="1800"/>
              <a:t> loads with no content</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27"/>
          <p:cNvSpPr txBox="1"/>
          <p:nvPr>
            <p:ph type="title"/>
          </p:nvPr>
        </p:nvSpPr>
        <p:spPr>
          <a:xfrm>
            <a:off x="311700" y="159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Website is archived</a:t>
            </a:r>
            <a:endParaRPr b="1">
              <a:solidFill>
                <a:srgbClr val="980000"/>
              </a:solidFill>
            </a:endParaRPr>
          </a:p>
        </p:txBody>
      </p:sp>
      <p:sp>
        <p:nvSpPr>
          <p:cNvPr id="187" name="Google Shape;187;p27"/>
          <p:cNvSpPr txBox="1"/>
          <p:nvPr>
            <p:ph idx="1" type="body"/>
          </p:nvPr>
        </p:nvSpPr>
        <p:spPr>
          <a:xfrm>
            <a:off x="311700" y="731975"/>
            <a:ext cx="8520600" cy="40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latin typeface="Courier New"/>
                <a:ea typeface="Courier New"/>
                <a:cs typeface="Courier New"/>
                <a:sym typeface="Courier New"/>
              </a:rPr>
              <a:t>curl --silent http://memgator.cs.odu.edu/timemap/link/https://USAIRA.ru | grep datetime </a:t>
            </a:r>
            <a:endParaRPr b="1">
              <a:latin typeface="Courier New"/>
              <a:ea typeface="Courier New"/>
              <a:cs typeface="Courier New"/>
              <a:sym typeface="Courier New"/>
            </a:endParaRPr>
          </a:p>
          <a:p>
            <a:pPr indent="0" lvl="0" marL="0" rtl="0" algn="l">
              <a:spcBef>
                <a:spcPts val="1600"/>
              </a:spcBef>
              <a:spcAft>
                <a:spcPts val="0"/>
              </a:spcAft>
              <a:buClr>
                <a:schemeClr val="dk1"/>
              </a:buClr>
              <a:buSzPts val="1100"/>
              <a:buFont typeface="Arial"/>
              <a:buNone/>
            </a:pPr>
            <a:r>
              <a:rPr b="1" lang="en" sz="1400">
                <a:latin typeface="Courier New"/>
                <a:ea typeface="Courier New"/>
                <a:cs typeface="Courier New"/>
                <a:sym typeface="Courier New"/>
              </a:rPr>
              <a:t>&lt;http://web.archive.org/web/20170101212110/http://usaira.ru:80/&gt;; rel="first memento"; datetime="Sun, 01 Jan 2017 21:21:10 GMT",</a:t>
            </a:r>
            <a:endParaRPr b="1" sz="1400">
              <a:latin typeface="Courier New"/>
              <a:ea typeface="Courier New"/>
              <a:cs typeface="Courier New"/>
              <a:sym typeface="Courier New"/>
            </a:endParaRPr>
          </a:p>
          <a:p>
            <a:pPr indent="0" lvl="0" marL="0" rtl="0" algn="l">
              <a:spcBef>
                <a:spcPts val="1600"/>
              </a:spcBef>
              <a:spcAft>
                <a:spcPts val="0"/>
              </a:spcAft>
              <a:buClr>
                <a:schemeClr val="dk1"/>
              </a:buClr>
              <a:buSzPts val="1100"/>
              <a:buFont typeface="Arial"/>
              <a:buNone/>
            </a:pPr>
            <a:r>
              <a:rPr b="1" lang="en" sz="1400">
                <a:latin typeface="Courier New"/>
                <a:ea typeface="Courier New"/>
                <a:cs typeface="Courier New"/>
                <a:sym typeface="Courier New"/>
              </a:rPr>
              <a:t>&lt;http://web.archive.org/web/20170505083524/http://usaira.ru:80/&gt;; rel="memento"; datetime="Fri, 05 May 2017 08:35:24 GMT",</a:t>
            </a:r>
            <a:endParaRPr b="1" sz="1400">
              <a:latin typeface="Courier New"/>
              <a:ea typeface="Courier New"/>
              <a:cs typeface="Courier New"/>
              <a:sym typeface="Courier New"/>
            </a:endParaRPr>
          </a:p>
          <a:p>
            <a:pPr indent="0" lvl="0" marL="0" rtl="0" algn="l">
              <a:lnSpc>
                <a:spcPct val="114000"/>
              </a:lnSpc>
              <a:spcBef>
                <a:spcPts val="1600"/>
              </a:spcBef>
              <a:spcAft>
                <a:spcPts val="0"/>
              </a:spcAft>
              <a:buNone/>
            </a:pPr>
            <a:r>
              <a:rPr b="1" lang="en" sz="1400">
                <a:latin typeface="Courier New"/>
                <a:ea typeface="Courier New"/>
                <a:cs typeface="Courier New"/>
                <a:sym typeface="Courier New"/>
              </a:rPr>
              <a:t>&lt;http://web.archive.org/web/20181104190528/https://usaira.ru/&gt;; rel="memento"; datetime="Sun, 04 Nov 2018 19:05:28 GMT"</a:t>
            </a:r>
            <a:endParaRPr b="1" sz="1400">
              <a:latin typeface="Courier New"/>
              <a:ea typeface="Courier New"/>
              <a:cs typeface="Courier New"/>
              <a:sym typeface="Courier New"/>
            </a:endParaRPr>
          </a:p>
          <a:p>
            <a:pPr indent="0" lvl="0" marL="0" rtl="0" algn="ctr">
              <a:lnSpc>
                <a:spcPct val="114000"/>
              </a:lnSpc>
              <a:spcBef>
                <a:spcPts val="0"/>
              </a:spcBef>
              <a:spcAft>
                <a:spcPts val="0"/>
              </a:spcAft>
              <a:buNone/>
            </a:pPr>
            <a:r>
              <a:rPr b="1" lang="en">
                <a:latin typeface="Courier New"/>
                <a:ea typeface="Courier New"/>
                <a:cs typeface="Courier New"/>
                <a:sym typeface="Courier New"/>
              </a:rPr>
              <a:t>.</a:t>
            </a:r>
            <a:endParaRPr b="1">
              <a:latin typeface="Courier New"/>
              <a:ea typeface="Courier New"/>
              <a:cs typeface="Courier New"/>
              <a:sym typeface="Courier New"/>
            </a:endParaRPr>
          </a:p>
          <a:p>
            <a:pPr indent="0" lvl="0" marL="0" rtl="0" algn="ctr">
              <a:lnSpc>
                <a:spcPct val="114000"/>
              </a:lnSpc>
              <a:spcBef>
                <a:spcPts val="0"/>
              </a:spcBef>
              <a:spcAft>
                <a:spcPts val="0"/>
              </a:spcAft>
              <a:buNone/>
            </a:pPr>
            <a:r>
              <a:rPr b="1" lang="en">
                <a:latin typeface="Courier New"/>
                <a:ea typeface="Courier New"/>
                <a:cs typeface="Courier New"/>
                <a:sym typeface="Courier New"/>
              </a:rPr>
              <a:t>.</a:t>
            </a:r>
            <a:endParaRPr b="1">
              <a:latin typeface="Courier New"/>
              <a:ea typeface="Courier New"/>
              <a:cs typeface="Courier New"/>
              <a:sym typeface="Courier New"/>
            </a:endParaRPr>
          </a:p>
          <a:p>
            <a:pPr indent="0" lvl="0" marL="0" rtl="0" algn="ctr">
              <a:lnSpc>
                <a:spcPct val="114000"/>
              </a:lnSpc>
              <a:spcBef>
                <a:spcPts val="0"/>
              </a:spcBef>
              <a:spcAft>
                <a:spcPts val="0"/>
              </a:spcAft>
              <a:buNone/>
            </a:pPr>
            <a:r>
              <a:rPr b="1" lang="en">
                <a:latin typeface="Courier New"/>
                <a:ea typeface="Courier New"/>
                <a:cs typeface="Courier New"/>
                <a:sym typeface="Courier New"/>
              </a:rPr>
              <a:t>.</a:t>
            </a:r>
            <a:endParaRPr b="1">
              <a:latin typeface="Courier New"/>
              <a:ea typeface="Courier New"/>
              <a:cs typeface="Courier New"/>
              <a:sym typeface="Courier New"/>
            </a:endParaRPr>
          </a:p>
          <a:p>
            <a:pPr indent="0" lvl="0" marL="0" rtl="0" algn="l">
              <a:lnSpc>
                <a:spcPct val="114000"/>
              </a:lnSpc>
              <a:spcBef>
                <a:spcPts val="0"/>
              </a:spcBef>
              <a:spcAft>
                <a:spcPts val="0"/>
              </a:spcAft>
              <a:buClr>
                <a:schemeClr val="dk1"/>
              </a:buClr>
              <a:buSzPts val="1100"/>
              <a:buFont typeface="Arial"/>
              <a:buNone/>
            </a:pPr>
            <a:r>
              <a:t/>
            </a:r>
            <a:endParaRPr/>
          </a:p>
          <a:p>
            <a:pPr indent="0" lvl="0" marL="0" rtl="0" algn="l">
              <a:spcBef>
                <a:spcPts val="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28"/>
          <p:cNvSpPr txBox="1"/>
          <p:nvPr>
            <p:ph type="title"/>
          </p:nvPr>
        </p:nvSpPr>
        <p:spPr>
          <a:xfrm>
            <a:off x="311700" y="713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Website domain</a:t>
            </a:r>
            <a:r>
              <a:rPr b="1" lang="en">
                <a:solidFill>
                  <a:srgbClr val="980000"/>
                </a:solidFill>
              </a:rPr>
              <a:t> details:</a:t>
            </a:r>
            <a:endParaRPr b="1">
              <a:solidFill>
                <a:srgbClr val="980000"/>
              </a:solidFill>
            </a:endParaRPr>
          </a:p>
        </p:txBody>
      </p:sp>
      <p:pic>
        <p:nvPicPr>
          <p:cNvPr id="193" name="Google Shape;193;p28"/>
          <p:cNvPicPr preferRelativeResize="0"/>
          <p:nvPr/>
        </p:nvPicPr>
        <p:blipFill>
          <a:blip r:embed="rId3">
            <a:alphaModFix/>
          </a:blip>
          <a:stretch>
            <a:fillRect/>
          </a:stretch>
        </p:blipFill>
        <p:spPr>
          <a:xfrm>
            <a:off x="1581150" y="554700"/>
            <a:ext cx="5857479" cy="4194626"/>
          </a:xfrm>
          <a:prstGeom prst="rect">
            <a:avLst/>
          </a:prstGeom>
          <a:noFill/>
          <a:ln>
            <a:noFill/>
          </a:ln>
        </p:spPr>
      </p:pic>
      <p:sp>
        <p:nvSpPr>
          <p:cNvPr id="194" name="Google Shape;194;p28"/>
          <p:cNvSpPr txBox="1"/>
          <p:nvPr/>
        </p:nvSpPr>
        <p:spPr>
          <a:xfrm>
            <a:off x="311700" y="4648925"/>
            <a:ext cx="8250000" cy="43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u="sng">
                <a:solidFill>
                  <a:schemeClr val="hlink"/>
                </a:solidFill>
                <a:hlinkClick r:id="rId4"/>
              </a:rPr>
              <a:t>https://thinkprogress.org/usaira-russian-trolling-ahead-of-the-midterm-elections-is-a-mixture-of-the-weird-and-the-pathetic-c64b0d120ae5/</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9"/>
          <p:cNvSpPr txBox="1"/>
          <p:nvPr>
            <p:ph type="title"/>
          </p:nvPr>
        </p:nvSpPr>
        <p:spPr>
          <a:xfrm>
            <a:off x="267725" y="823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rgbClr val="980000"/>
                </a:solidFill>
                <a:highlight>
                  <a:srgbClr val="FFFFFF"/>
                </a:highlight>
              </a:rPr>
              <a:t>@IRA_USA1 account linked specifically to a website: USAIRA.ru</a:t>
            </a:r>
            <a:endParaRPr b="1" sz="1900">
              <a:solidFill>
                <a:srgbClr val="980000"/>
              </a:solidFill>
            </a:endParaRPr>
          </a:p>
        </p:txBody>
      </p:sp>
      <p:pic>
        <p:nvPicPr>
          <p:cNvPr id="200" name="Google Shape;200;p29"/>
          <p:cNvPicPr preferRelativeResize="0"/>
          <p:nvPr/>
        </p:nvPicPr>
        <p:blipFill>
          <a:blip r:embed="rId3">
            <a:alphaModFix/>
          </a:blip>
          <a:stretch>
            <a:fillRect/>
          </a:stretch>
        </p:blipFill>
        <p:spPr>
          <a:xfrm>
            <a:off x="152400" y="2033222"/>
            <a:ext cx="5991651" cy="2579225"/>
          </a:xfrm>
          <a:prstGeom prst="rect">
            <a:avLst/>
          </a:prstGeom>
          <a:noFill/>
          <a:ln>
            <a:noFill/>
          </a:ln>
        </p:spPr>
      </p:pic>
      <p:pic>
        <p:nvPicPr>
          <p:cNvPr id="201" name="Google Shape;201;p29"/>
          <p:cNvPicPr preferRelativeResize="0"/>
          <p:nvPr/>
        </p:nvPicPr>
        <p:blipFill>
          <a:blip r:embed="rId4">
            <a:alphaModFix/>
          </a:blip>
          <a:stretch>
            <a:fillRect/>
          </a:stretch>
        </p:blipFill>
        <p:spPr>
          <a:xfrm>
            <a:off x="4297250" y="807450"/>
            <a:ext cx="4694348" cy="3349026"/>
          </a:xfrm>
          <a:prstGeom prst="rect">
            <a:avLst/>
          </a:prstGeom>
          <a:noFill/>
          <a:ln>
            <a:noFill/>
          </a:ln>
        </p:spPr>
      </p:pic>
      <p:sp>
        <p:nvSpPr>
          <p:cNvPr id="202" name="Google Shape;202;p29"/>
          <p:cNvSpPr txBox="1"/>
          <p:nvPr/>
        </p:nvSpPr>
        <p:spPr>
          <a:xfrm>
            <a:off x="267725" y="4725875"/>
            <a:ext cx="8520600" cy="46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5"/>
              </a:rPr>
              <a:t>https://web.archive.org/web/20181108210320/https://usaira.ru/</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0"/>
          <p:cNvSpPr txBox="1"/>
          <p:nvPr>
            <p:ph type="title"/>
          </p:nvPr>
        </p:nvSpPr>
        <p:spPr>
          <a:xfrm>
            <a:off x="311700" y="1043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Usaira.ru Operations:</a:t>
            </a:r>
            <a:endParaRPr b="1">
              <a:solidFill>
                <a:srgbClr val="980000"/>
              </a:solidFill>
            </a:endParaRPr>
          </a:p>
        </p:txBody>
      </p:sp>
      <p:sp>
        <p:nvSpPr>
          <p:cNvPr id="208" name="Google Shape;208;p30"/>
          <p:cNvSpPr txBox="1"/>
          <p:nvPr>
            <p:ph idx="1" type="body"/>
          </p:nvPr>
        </p:nvSpPr>
        <p:spPr>
          <a:xfrm>
            <a:off x="311700" y="786863"/>
            <a:ext cx="8520600" cy="35544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rgbClr val="434343"/>
              </a:buClr>
              <a:buSzPts val="1800"/>
              <a:buChar char="●"/>
            </a:pPr>
            <a:r>
              <a:rPr i="1" lang="en">
                <a:solidFill>
                  <a:srgbClr val="434343"/>
                </a:solidFill>
              </a:rPr>
              <a:t>Azimut LLC</a:t>
            </a:r>
            <a:r>
              <a:rPr lang="en">
                <a:solidFill>
                  <a:srgbClr val="434343"/>
                </a:solidFill>
              </a:rPr>
              <a:t> is one of the company indicted by Mueller, </a:t>
            </a:r>
            <a:r>
              <a:rPr lang="en">
                <a:solidFill>
                  <a:srgbClr val="434343"/>
                </a:solidFill>
                <a:highlight>
                  <a:srgbClr val="FFFFFF"/>
                </a:highlight>
              </a:rPr>
              <a:t>for transfer of funds</a:t>
            </a:r>
            <a:r>
              <a:rPr lang="en">
                <a:solidFill>
                  <a:srgbClr val="434343"/>
                </a:solidFill>
                <a:highlight>
                  <a:srgbClr val="FFFFFF"/>
                </a:highlight>
              </a:rPr>
              <a:t> between Concord Management and Consulting.</a:t>
            </a:r>
            <a:endParaRPr>
              <a:solidFill>
                <a:srgbClr val="434343"/>
              </a:solidFill>
              <a:highlight>
                <a:srgbClr val="FFFFFF"/>
              </a:highlight>
            </a:endParaRPr>
          </a:p>
          <a:p>
            <a:pPr indent="-342900" lvl="0" marL="457200" rtl="0" algn="l">
              <a:lnSpc>
                <a:spcPct val="200000"/>
              </a:lnSpc>
              <a:spcBef>
                <a:spcPts val="0"/>
              </a:spcBef>
              <a:spcAft>
                <a:spcPts val="0"/>
              </a:spcAft>
              <a:buClr>
                <a:srgbClr val="434343"/>
              </a:buClr>
              <a:buSzPts val="1800"/>
              <a:buChar char="●"/>
            </a:pPr>
            <a:r>
              <a:rPr lang="en">
                <a:solidFill>
                  <a:srgbClr val="434343"/>
                </a:solidFill>
                <a:highlight>
                  <a:srgbClr val="FFFFFF"/>
                </a:highlight>
              </a:rPr>
              <a:t>Involved in Russia’s social media interference in US Elections, claiming as IRA’s official website.</a:t>
            </a:r>
            <a:endParaRPr>
              <a:solidFill>
                <a:srgbClr val="434343"/>
              </a:solidFill>
              <a:highlight>
                <a:srgbClr val="FFFFFF"/>
              </a:highlight>
            </a:endParaRPr>
          </a:p>
          <a:p>
            <a:pPr indent="-342900" lvl="0" marL="457200" rtl="0" algn="l">
              <a:lnSpc>
                <a:spcPct val="200000"/>
              </a:lnSpc>
              <a:spcBef>
                <a:spcPts val="0"/>
              </a:spcBef>
              <a:spcAft>
                <a:spcPts val="0"/>
              </a:spcAft>
              <a:buClr>
                <a:srgbClr val="434343"/>
              </a:buClr>
              <a:buSzPts val="1800"/>
              <a:buChar char="●"/>
            </a:pPr>
            <a:r>
              <a:rPr lang="en">
                <a:solidFill>
                  <a:srgbClr val="434343"/>
                </a:solidFill>
                <a:highlight>
                  <a:srgbClr val="FFFFFF"/>
                </a:highlight>
              </a:rPr>
              <a:t>Twitter does not confirm </a:t>
            </a:r>
            <a:r>
              <a:rPr b="1" lang="en">
                <a:solidFill>
                  <a:srgbClr val="434343"/>
                </a:solidFill>
                <a:highlight>
                  <a:srgbClr val="FFFFFF"/>
                </a:highlight>
              </a:rPr>
              <a:t>@USA_IRA1</a:t>
            </a:r>
            <a:r>
              <a:rPr lang="en">
                <a:solidFill>
                  <a:srgbClr val="434343"/>
                </a:solidFill>
                <a:highlight>
                  <a:srgbClr val="FFFFFF"/>
                </a:highlight>
              </a:rPr>
              <a:t> links to IRA</a:t>
            </a:r>
            <a:r>
              <a:rPr lang="en" sz="1300">
                <a:solidFill>
                  <a:schemeClr val="dk1"/>
                </a:solidFill>
                <a:highlight>
                  <a:srgbClr val="FFFFFF"/>
                </a:highlight>
              </a:rPr>
              <a:t>, </a:t>
            </a:r>
            <a:r>
              <a:rPr lang="en">
                <a:solidFill>
                  <a:srgbClr val="434343"/>
                </a:solidFill>
                <a:highlight>
                  <a:srgbClr val="FFFFFF"/>
                </a:highlight>
              </a:rPr>
              <a:t>but has suspended the account.</a:t>
            </a:r>
            <a:endParaRPr>
              <a:solidFill>
                <a:srgbClr val="434343"/>
              </a:solidFill>
              <a:highlight>
                <a:srgbClr val="FFFFFF"/>
              </a:highlight>
            </a:endParaRPr>
          </a:p>
          <a:p>
            <a:pPr indent="0" lvl="0" marL="0" rtl="0" algn="l">
              <a:spcBef>
                <a:spcPts val="0"/>
              </a:spcBef>
              <a:spcAft>
                <a:spcPts val="1600"/>
              </a:spcAft>
              <a:buNone/>
            </a:pPr>
            <a:r>
              <a:t/>
            </a:r>
            <a:endParaRPr/>
          </a:p>
        </p:txBody>
      </p:sp>
      <p:sp>
        <p:nvSpPr>
          <p:cNvPr id="209" name="Google Shape;209;p30"/>
          <p:cNvSpPr txBox="1"/>
          <p:nvPr/>
        </p:nvSpPr>
        <p:spPr>
          <a:xfrm>
            <a:off x="311700" y="4451100"/>
            <a:ext cx="8348700" cy="46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https://www.theatlantic.com/politics/archive/2018/02/rosenstein-mueller-indictment-russia/553601/</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1"/>
          <p:cNvSpPr txBox="1"/>
          <p:nvPr>
            <p:ph type="title"/>
          </p:nvPr>
        </p:nvSpPr>
        <p:spPr>
          <a:xfrm>
            <a:off x="0" y="126300"/>
            <a:ext cx="9012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980000"/>
                </a:solidFill>
              </a:rPr>
              <a:t>A m</a:t>
            </a:r>
            <a:r>
              <a:rPr b="1" lang="en" sz="2000">
                <a:solidFill>
                  <a:srgbClr val="980000"/>
                </a:solidFill>
              </a:rPr>
              <a:t>an confesses - involved in Russian Interference in US Elections</a:t>
            </a:r>
            <a:endParaRPr b="1" sz="2000">
              <a:solidFill>
                <a:srgbClr val="980000"/>
              </a:solidFill>
            </a:endParaRPr>
          </a:p>
        </p:txBody>
      </p:sp>
      <p:sp>
        <p:nvSpPr>
          <p:cNvPr id="215" name="Google Shape;215;p31"/>
          <p:cNvSpPr txBox="1"/>
          <p:nvPr/>
        </p:nvSpPr>
        <p:spPr>
          <a:xfrm>
            <a:off x="219800" y="4705350"/>
            <a:ext cx="8223600" cy="41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https://archive.org/details/Httpswww.youtube.comwatchvrL4ROq_6RC4</a:t>
            </a:r>
            <a:endParaRPr/>
          </a:p>
        </p:txBody>
      </p:sp>
      <p:pic>
        <p:nvPicPr>
          <p:cNvPr id="216" name="Google Shape;216;p31"/>
          <p:cNvPicPr preferRelativeResize="0"/>
          <p:nvPr/>
        </p:nvPicPr>
        <p:blipFill>
          <a:blip r:embed="rId4">
            <a:alphaModFix/>
          </a:blip>
          <a:stretch>
            <a:fillRect/>
          </a:stretch>
        </p:blipFill>
        <p:spPr>
          <a:xfrm>
            <a:off x="948175" y="748450"/>
            <a:ext cx="7247662" cy="36466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14"/>
          <p:cNvSpPr txBox="1"/>
          <p:nvPr/>
        </p:nvSpPr>
        <p:spPr>
          <a:xfrm>
            <a:off x="65950" y="65950"/>
            <a:ext cx="5539200" cy="38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rgbClr val="980000"/>
                </a:solidFill>
              </a:rPr>
              <a:t>Robert Swan Mueller</a:t>
            </a:r>
            <a:endParaRPr b="1" sz="2800">
              <a:solidFill>
                <a:srgbClr val="980000"/>
              </a:solidFill>
            </a:endParaRPr>
          </a:p>
          <a:p>
            <a:pPr indent="0" lvl="0" marL="0" rtl="0" algn="l">
              <a:spcBef>
                <a:spcPts val="0"/>
              </a:spcBef>
              <a:spcAft>
                <a:spcPts val="0"/>
              </a:spcAft>
              <a:buNone/>
            </a:pPr>
            <a:r>
              <a:t/>
            </a:r>
            <a:endParaRPr b="1" sz="2800">
              <a:solidFill>
                <a:srgbClr val="980000"/>
              </a:solidFill>
            </a:endParaRPr>
          </a:p>
          <a:p>
            <a:pPr indent="0" lvl="0" marL="0" rtl="0" algn="l">
              <a:lnSpc>
                <a:spcPct val="150000"/>
              </a:lnSpc>
              <a:spcBef>
                <a:spcPts val="0"/>
              </a:spcBef>
              <a:spcAft>
                <a:spcPts val="0"/>
              </a:spcAft>
              <a:buNone/>
            </a:pPr>
            <a:r>
              <a:rPr b="1" lang="en" sz="1800">
                <a:solidFill>
                  <a:srgbClr val="434343"/>
                </a:solidFill>
              </a:rPr>
              <a:t>American Lawyer</a:t>
            </a:r>
            <a:endParaRPr b="1" sz="1800">
              <a:solidFill>
                <a:srgbClr val="434343"/>
              </a:solidFill>
            </a:endParaRPr>
          </a:p>
          <a:p>
            <a:pPr indent="0" lvl="0" marL="0" rtl="0" algn="l">
              <a:lnSpc>
                <a:spcPct val="150000"/>
              </a:lnSpc>
              <a:spcBef>
                <a:spcPts val="0"/>
              </a:spcBef>
              <a:spcAft>
                <a:spcPts val="0"/>
              </a:spcAft>
              <a:buNone/>
            </a:pPr>
            <a:r>
              <a:rPr b="1" lang="en" sz="1800">
                <a:solidFill>
                  <a:srgbClr val="434343"/>
                </a:solidFill>
              </a:rPr>
              <a:t>Former Marine</a:t>
            </a:r>
            <a:endParaRPr b="1" sz="1800">
              <a:solidFill>
                <a:srgbClr val="434343"/>
              </a:solidFill>
            </a:endParaRPr>
          </a:p>
          <a:p>
            <a:pPr indent="0" lvl="0" marL="0" rtl="0" algn="l">
              <a:lnSpc>
                <a:spcPct val="150000"/>
              </a:lnSpc>
              <a:spcBef>
                <a:spcPts val="0"/>
              </a:spcBef>
              <a:spcAft>
                <a:spcPts val="0"/>
              </a:spcAft>
              <a:buNone/>
            </a:pPr>
            <a:r>
              <a:rPr b="1" lang="en" sz="1800">
                <a:solidFill>
                  <a:srgbClr val="434343"/>
                </a:solidFill>
              </a:rPr>
              <a:t>Former Director of FBI</a:t>
            </a:r>
            <a:r>
              <a:rPr lang="en" sz="1800">
                <a:solidFill>
                  <a:srgbClr val="434343"/>
                </a:solidFill>
              </a:rPr>
              <a:t> (2001 - 2013).</a:t>
            </a:r>
            <a:endParaRPr sz="1800">
              <a:solidFill>
                <a:srgbClr val="434343"/>
              </a:solidFill>
            </a:endParaRPr>
          </a:p>
          <a:p>
            <a:pPr indent="0" lvl="0" marL="0" rtl="0" algn="l">
              <a:lnSpc>
                <a:spcPct val="150000"/>
              </a:lnSpc>
              <a:spcBef>
                <a:spcPts val="0"/>
              </a:spcBef>
              <a:spcAft>
                <a:spcPts val="0"/>
              </a:spcAft>
              <a:buNone/>
            </a:pPr>
            <a:r>
              <a:rPr b="1" lang="en" sz="1800">
                <a:solidFill>
                  <a:srgbClr val="434343"/>
                </a:solidFill>
              </a:rPr>
              <a:t>Special Counsel (DOJ)</a:t>
            </a:r>
            <a:r>
              <a:rPr lang="en" sz="1800">
                <a:solidFill>
                  <a:srgbClr val="434343"/>
                </a:solidFill>
              </a:rPr>
              <a:t> - </a:t>
            </a:r>
            <a:endParaRPr sz="1800">
              <a:solidFill>
                <a:srgbClr val="434343"/>
              </a:solidFill>
            </a:endParaRPr>
          </a:p>
          <a:p>
            <a:pPr indent="0" lvl="0" marL="0" rtl="0" algn="l">
              <a:lnSpc>
                <a:spcPct val="150000"/>
              </a:lnSpc>
              <a:spcBef>
                <a:spcPts val="0"/>
              </a:spcBef>
              <a:spcAft>
                <a:spcPts val="0"/>
              </a:spcAft>
              <a:buNone/>
            </a:pPr>
            <a:r>
              <a:rPr lang="en" sz="1800">
                <a:solidFill>
                  <a:srgbClr val="434343"/>
                </a:solidFill>
              </a:rPr>
              <a:t>Russian Interference - 2016 United States Elections </a:t>
            </a:r>
            <a:endParaRPr sz="1800">
              <a:solidFill>
                <a:srgbClr val="434343"/>
              </a:solidFill>
            </a:endParaRPr>
          </a:p>
          <a:p>
            <a:pPr indent="0" lvl="0" marL="0" rtl="0" algn="l">
              <a:lnSpc>
                <a:spcPct val="150000"/>
              </a:lnSpc>
              <a:spcBef>
                <a:spcPts val="0"/>
              </a:spcBef>
              <a:spcAft>
                <a:spcPts val="0"/>
              </a:spcAft>
              <a:buNone/>
            </a:pPr>
            <a:r>
              <a:rPr lang="en" sz="1800">
                <a:solidFill>
                  <a:srgbClr val="434343"/>
                </a:solidFill>
              </a:rPr>
              <a:t>                                    (May, 2017 - Mar, 2019).</a:t>
            </a:r>
            <a:endParaRPr sz="1800">
              <a:solidFill>
                <a:srgbClr val="434343"/>
              </a:solidFill>
            </a:endParaRPr>
          </a:p>
          <a:p>
            <a:pPr indent="0" lvl="0" marL="0" rtl="0" algn="l">
              <a:spcBef>
                <a:spcPts val="0"/>
              </a:spcBef>
              <a:spcAft>
                <a:spcPts val="0"/>
              </a:spcAft>
              <a:buNone/>
            </a:pPr>
            <a:r>
              <a:t/>
            </a:r>
            <a:endParaRPr b="1" sz="2800">
              <a:solidFill>
                <a:srgbClr val="980000"/>
              </a:solidFill>
            </a:endParaRPr>
          </a:p>
          <a:p>
            <a:pPr indent="0" lvl="0" marL="0" rtl="0" algn="l">
              <a:spcBef>
                <a:spcPts val="0"/>
              </a:spcBef>
              <a:spcAft>
                <a:spcPts val="0"/>
              </a:spcAft>
              <a:buNone/>
            </a:pPr>
            <a:r>
              <a:t/>
            </a:r>
            <a:endParaRPr b="1" sz="2800">
              <a:solidFill>
                <a:srgbClr val="980000"/>
              </a:solidFill>
            </a:endParaRPr>
          </a:p>
        </p:txBody>
      </p:sp>
      <p:sp>
        <p:nvSpPr>
          <p:cNvPr id="61" name="Google Shape;61;p14"/>
          <p:cNvSpPr txBox="1"/>
          <p:nvPr/>
        </p:nvSpPr>
        <p:spPr>
          <a:xfrm>
            <a:off x="472575" y="4396150"/>
            <a:ext cx="7902000" cy="59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https://en.wikipedia.org/wiki/Robert_Mueller</a:t>
            </a:r>
            <a:endParaRPr/>
          </a:p>
        </p:txBody>
      </p:sp>
      <p:pic>
        <p:nvPicPr>
          <p:cNvPr id="62" name="Google Shape;62;p14"/>
          <p:cNvPicPr preferRelativeResize="0"/>
          <p:nvPr/>
        </p:nvPicPr>
        <p:blipFill>
          <a:blip r:embed="rId4">
            <a:alphaModFix/>
          </a:blip>
          <a:stretch>
            <a:fillRect/>
          </a:stretch>
        </p:blipFill>
        <p:spPr>
          <a:xfrm>
            <a:off x="5545550" y="356513"/>
            <a:ext cx="3314175" cy="33095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32"/>
          <p:cNvSpPr txBox="1"/>
          <p:nvPr>
            <p:ph type="title"/>
          </p:nvPr>
        </p:nvSpPr>
        <p:spPr>
          <a:xfrm>
            <a:off x="234750" y="126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Excerpts from video:</a:t>
            </a:r>
            <a:endParaRPr b="1">
              <a:solidFill>
                <a:srgbClr val="980000"/>
              </a:solidFill>
            </a:endParaRPr>
          </a:p>
        </p:txBody>
      </p:sp>
      <p:sp>
        <p:nvSpPr>
          <p:cNvPr id="222" name="Google Shape;222;p32"/>
          <p:cNvSpPr txBox="1"/>
          <p:nvPr>
            <p:ph idx="1" type="body"/>
          </p:nvPr>
        </p:nvSpPr>
        <p:spPr>
          <a:xfrm>
            <a:off x="311700" y="801538"/>
            <a:ext cx="8520600" cy="36168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434343"/>
              </a:buClr>
              <a:buSzPts val="1800"/>
              <a:buChar char="●"/>
            </a:pPr>
            <a:r>
              <a:rPr lang="en">
                <a:solidFill>
                  <a:srgbClr val="434343"/>
                </a:solidFill>
              </a:rPr>
              <a:t>Man (calling himself as Williams), claims to be with IRA and wants to come clean and reveal their agenda. </a:t>
            </a:r>
            <a:endParaRPr>
              <a:solidFill>
                <a:srgbClr val="434343"/>
              </a:solidFill>
            </a:endParaRPr>
          </a:p>
          <a:p>
            <a:pPr indent="-342900" lvl="0" marL="457200" rtl="0" algn="l">
              <a:lnSpc>
                <a:spcPct val="150000"/>
              </a:lnSpc>
              <a:spcBef>
                <a:spcPts val="1000"/>
              </a:spcBef>
              <a:spcAft>
                <a:spcPts val="0"/>
              </a:spcAft>
              <a:buClr>
                <a:srgbClr val="434343"/>
              </a:buClr>
              <a:buSzPts val="1800"/>
              <a:buChar char="●"/>
            </a:pPr>
            <a:r>
              <a:rPr lang="en">
                <a:solidFill>
                  <a:srgbClr val="434343"/>
                </a:solidFill>
                <a:highlight>
                  <a:srgbClr val="FFFFFF"/>
                </a:highlight>
              </a:rPr>
              <a:t>Managed to escape with some documents in the IRA office.</a:t>
            </a:r>
            <a:endParaRPr>
              <a:solidFill>
                <a:srgbClr val="434343"/>
              </a:solidFill>
            </a:endParaRPr>
          </a:p>
          <a:p>
            <a:pPr indent="-342900" lvl="0" marL="457200" rtl="0" algn="l">
              <a:lnSpc>
                <a:spcPct val="150000"/>
              </a:lnSpc>
              <a:spcBef>
                <a:spcPts val="1000"/>
              </a:spcBef>
              <a:spcAft>
                <a:spcPts val="0"/>
              </a:spcAft>
              <a:buClr>
                <a:srgbClr val="434343"/>
              </a:buClr>
              <a:buSzPts val="1800"/>
              <a:buChar char="●"/>
            </a:pPr>
            <a:r>
              <a:rPr lang="en">
                <a:solidFill>
                  <a:srgbClr val="434343"/>
                </a:solidFill>
                <a:highlight>
                  <a:srgbClr val="FFFFFF"/>
                </a:highlight>
              </a:rPr>
              <a:t>“</a:t>
            </a:r>
            <a:r>
              <a:rPr i="1" lang="en">
                <a:solidFill>
                  <a:srgbClr val="434343"/>
                </a:solidFill>
                <a:highlight>
                  <a:srgbClr val="FFFFFF"/>
                </a:highlight>
              </a:rPr>
              <a:t>They asked me to support Republicans for House of Representatives, and Democrats for Senate</a:t>
            </a:r>
            <a:r>
              <a:rPr lang="en">
                <a:solidFill>
                  <a:srgbClr val="434343"/>
                </a:solidFill>
                <a:highlight>
                  <a:srgbClr val="FFFFFF"/>
                </a:highlight>
              </a:rPr>
              <a:t>” </a:t>
            </a:r>
            <a:endParaRPr>
              <a:solidFill>
                <a:srgbClr val="434343"/>
              </a:solidFill>
              <a:highlight>
                <a:srgbClr val="FFFFFF"/>
              </a:highlight>
            </a:endParaRPr>
          </a:p>
          <a:p>
            <a:pPr indent="-342900" lvl="0" marL="457200" rtl="0" algn="l">
              <a:lnSpc>
                <a:spcPct val="150000"/>
              </a:lnSpc>
              <a:spcBef>
                <a:spcPts val="1000"/>
              </a:spcBef>
              <a:spcAft>
                <a:spcPts val="0"/>
              </a:spcAft>
              <a:buClr>
                <a:srgbClr val="434343"/>
              </a:buClr>
              <a:buSzPts val="1800"/>
              <a:buChar char="●"/>
            </a:pPr>
            <a:r>
              <a:rPr lang="en">
                <a:solidFill>
                  <a:srgbClr val="434343"/>
                </a:solidFill>
                <a:highlight>
                  <a:srgbClr val="FFFFFF"/>
                </a:highlight>
              </a:rPr>
              <a:t>“</a:t>
            </a:r>
            <a:r>
              <a:rPr i="1" lang="en">
                <a:solidFill>
                  <a:srgbClr val="434343"/>
                </a:solidFill>
                <a:highlight>
                  <a:srgbClr val="FFFFFF"/>
                </a:highlight>
              </a:rPr>
              <a:t>If i disapear this video will explain who and why did it</a:t>
            </a:r>
            <a:r>
              <a:rPr lang="en">
                <a:solidFill>
                  <a:srgbClr val="434343"/>
                </a:solidFill>
                <a:highlight>
                  <a:srgbClr val="FFFFFF"/>
                </a:highlight>
              </a:rPr>
              <a:t>.”</a:t>
            </a:r>
            <a:endParaRPr>
              <a:solidFill>
                <a:srgbClr val="434343"/>
              </a:solidFill>
              <a:highlight>
                <a:srgbClr val="FFFFFF"/>
              </a:highlight>
            </a:endParaRPr>
          </a:p>
          <a:p>
            <a:pPr indent="-342900" lvl="0" marL="457200" rtl="0" algn="l">
              <a:lnSpc>
                <a:spcPct val="150000"/>
              </a:lnSpc>
              <a:spcBef>
                <a:spcPts val="1000"/>
              </a:spcBef>
              <a:spcAft>
                <a:spcPts val="0"/>
              </a:spcAft>
              <a:buClr>
                <a:srgbClr val="434343"/>
              </a:buClr>
              <a:buSzPts val="1800"/>
              <a:buChar char="●"/>
            </a:pPr>
            <a:r>
              <a:rPr lang="en">
                <a:solidFill>
                  <a:srgbClr val="434343"/>
                </a:solidFill>
                <a:highlight>
                  <a:srgbClr val="FFFFFF"/>
                </a:highlight>
              </a:rPr>
              <a:t>Not allowing him to quit saying “</a:t>
            </a:r>
            <a:r>
              <a:rPr i="1" lang="en">
                <a:solidFill>
                  <a:srgbClr val="434343"/>
                </a:solidFill>
                <a:highlight>
                  <a:srgbClr val="FFFFFF"/>
                </a:highlight>
              </a:rPr>
              <a:t>We are one organization [you’re] not going anywhere</a:t>
            </a:r>
            <a:r>
              <a:rPr lang="en">
                <a:solidFill>
                  <a:srgbClr val="434343"/>
                </a:solidFill>
                <a:highlight>
                  <a:srgbClr val="FFFFFF"/>
                </a:highlight>
              </a:rPr>
              <a:t>.”</a:t>
            </a:r>
            <a:endParaRPr>
              <a:solidFill>
                <a:srgbClr val="434343"/>
              </a:solidFill>
              <a:highlight>
                <a:srgbClr val="FFFFFF"/>
              </a:highlight>
            </a:endParaRPr>
          </a:p>
          <a:p>
            <a:pPr indent="0" lvl="0" marL="0" rtl="0" algn="l">
              <a:spcBef>
                <a:spcPts val="1000"/>
              </a:spcBef>
              <a:spcAft>
                <a:spcPts val="1600"/>
              </a:spcAft>
              <a:buNone/>
            </a:pPr>
            <a:r>
              <a:rPr lang="en">
                <a:solidFill>
                  <a:srgbClr val="434343"/>
                </a:solidFill>
                <a:highlight>
                  <a:srgbClr val="FFFFFF"/>
                </a:highlight>
              </a:rPr>
              <a:t> </a:t>
            </a:r>
            <a:endParaRPr>
              <a:solidFill>
                <a:srgbClr val="434343"/>
              </a:solidFill>
            </a:endParaRPr>
          </a:p>
        </p:txBody>
      </p:sp>
      <p:sp>
        <p:nvSpPr>
          <p:cNvPr id="223" name="Google Shape;223;p32"/>
          <p:cNvSpPr txBox="1"/>
          <p:nvPr/>
        </p:nvSpPr>
        <p:spPr>
          <a:xfrm>
            <a:off x="311700" y="4553025"/>
            <a:ext cx="8520600" cy="49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https://thinkprogress.org/russian-social-media-troll-youtube-twitter-4600e8d2a6b7/</a:t>
            </a:r>
            <a:endParaRPr/>
          </a:p>
          <a:p>
            <a:pPr indent="0" lvl="0" marL="0" rtl="0" algn="ctr">
              <a:spcBef>
                <a:spcPts val="0"/>
              </a:spcBef>
              <a:spcAft>
                <a:spcPts val="0"/>
              </a:spcAft>
              <a:buNone/>
            </a:pPr>
            <a:r>
              <a:rPr lang="en" sz="1100" u="sng">
                <a:solidFill>
                  <a:schemeClr val="hlink"/>
                </a:solidFill>
                <a:hlinkClick r:id="rId4"/>
              </a:rPr>
              <a:t>https://archive.org/details/Httpswww.youtube.comwatchvrL4ROq_6RC4</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pic>
        <p:nvPicPr>
          <p:cNvPr id="228" name="Google Shape;228;p33"/>
          <p:cNvPicPr preferRelativeResize="0"/>
          <p:nvPr/>
        </p:nvPicPr>
        <p:blipFill>
          <a:blip r:embed="rId3">
            <a:alphaModFix/>
          </a:blip>
          <a:stretch>
            <a:fillRect/>
          </a:stretch>
        </p:blipFill>
        <p:spPr>
          <a:xfrm>
            <a:off x="1855900" y="526787"/>
            <a:ext cx="5013076" cy="4265776"/>
          </a:xfrm>
          <a:prstGeom prst="rect">
            <a:avLst/>
          </a:prstGeom>
          <a:noFill/>
          <a:ln>
            <a:noFill/>
          </a:ln>
        </p:spPr>
      </p:pic>
      <p:sp>
        <p:nvSpPr>
          <p:cNvPr id="229" name="Google Shape;229;p33"/>
          <p:cNvSpPr txBox="1"/>
          <p:nvPr/>
        </p:nvSpPr>
        <p:spPr>
          <a:xfrm>
            <a:off x="285750" y="76925"/>
            <a:ext cx="8726400" cy="49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980000"/>
                </a:solidFill>
                <a:highlight>
                  <a:srgbClr val="FFFFFF"/>
                </a:highlight>
              </a:rPr>
              <a:t>“</a:t>
            </a:r>
            <a:r>
              <a:rPr b="1" lang="en" sz="2400">
                <a:solidFill>
                  <a:srgbClr val="980000"/>
                </a:solidFill>
                <a:highlight>
                  <a:srgbClr val="FFFFFF"/>
                </a:highlight>
                <a:uFill>
                  <a:noFill/>
                </a:uFill>
                <a:hlinkClick r:id="rId4"/>
              </a:rPr>
              <a:t>Williams and Kalvin</a:t>
            </a:r>
            <a:r>
              <a:rPr b="1" lang="en" sz="2400">
                <a:solidFill>
                  <a:srgbClr val="980000"/>
                </a:solidFill>
                <a:highlight>
                  <a:srgbClr val="FFFFFF"/>
                </a:highlight>
              </a:rPr>
              <a:t>” team are fake - The Daily Beast</a:t>
            </a:r>
            <a:endParaRPr b="1" sz="2400">
              <a:solidFill>
                <a:srgbClr val="980000"/>
              </a:solidFill>
            </a:endParaRPr>
          </a:p>
        </p:txBody>
      </p:sp>
      <p:sp>
        <p:nvSpPr>
          <p:cNvPr id="230" name="Google Shape;230;p33"/>
          <p:cNvSpPr txBox="1"/>
          <p:nvPr/>
        </p:nvSpPr>
        <p:spPr>
          <a:xfrm>
            <a:off x="406650" y="4792575"/>
            <a:ext cx="7989900" cy="39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5"/>
              </a:rPr>
              <a:t>https://www.thedailybeast.com/russia-recruited-youtubers-to-bash-racist-btch-hillary-clinton-over-rap-beats?ref=scroll</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34"/>
          <p:cNvSpPr txBox="1"/>
          <p:nvPr>
            <p:ph type="title"/>
          </p:nvPr>
        </p:nvSpPr>
        <p:spPr>
          <a:xfrm>
            <a:off x="311700" y="306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Excerpts from Mueller’s Indictment:</a:t>
            </a:r>
            <a:endParaRPr b="1">
              <a:solidFill>
                <a:srgbClr val="980000"/>
              </a:solidFill>
            </a:endParaRPr>
          </a:p>
        </p:txBody>
      </p:sp>
      <p:sp>
        <p:nvSpPr>
          <p:cNvPr id="236" name="Google Shape;236;p34"/>
          <p:cNvSpPr txBox="1"/>
          <p:nvPr>
            <p:ph idx="1" type="body"/>
          </p:nvPr>
        </p:nvSpPr>
        <p:spPr>
          <a:xfrm>
            <a:off x="311700" y="1164975"/>
            <a:ext cx="8520600" cy="29298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434343"/>
              </a:buClr>
              <a:buSzPts val="1800"/>
              <a:buChar char="●"/>
            </a:pPr>
            <a:r>
              <a:rPr lang="en">
                <a:solidFill>
                  <a:srgbClr val="434343"/>
                </a:solidFill>
                <a:highlight>
                  <a:srgbClr val="FFFFFF"/>
                </a:highlight>
              </a:rPr>
              <a:t>Communicated with individuals associated with the Trump Campaign.</a:t>
            </a:r>
            <a:endParaRPr>
              <a:solidFill>
                <a:srgbClr val="434343"/>
              </a:solidFill>
              <a:highlight>
                <a:srgbClr val="FFFFFF"/>
              </a:highlight>
            </a:endParaRPr>
          </a:p>
          <a:p>
            <a:pPr indent="-342900" lvl="0" marL="457200" rtl="0" algn="l">
              <a:lnSpc>
                <a:spcPct val="150000"/>
              </a:lnSpc>
              <a:spcBef>
                <a:spcPts val="2000"/>
              </a:spcBef>
              <a:spcAft>
                <a:spcPts val="0"/>
              </a:spcAft>
              <a:buClr>
                <a:srgbClr val="434343"/>
              </a:buClr>
              <a:buSzPts val="1800"/>
              <a:buChar char="●"/>
            </a:pPr>
            <a:r>
              <a:rPr lang="en">
                <a:solidFill>
                  <a:srgbClr val="434343"/>
                </a:solidFill>
                <a:highlight>
                  <a:srgbClr val="FFFFFF"/>
                </a:highlight>
              </a:rPr>
              <a:t>Posted derogatory comments on republican candidates, supporting Bernie Sanders and Trump.</a:t>
            </a:r>
            <a:endParaRPr>
              <a:solidFill>
                <a:srgbClr val="434343"/>
              </a:solidFill>
              <a:highlight>
                <a:srgbClr val="FFFFFF"/>
              </a:highlight>
            </a:endParaRPr>
          </a:p>
          <a:p>
            <a:pPr indent="-342900" lvl="0" marL="457200" rtl="0" algn="l">
              <a:lnSpc>
                <a:spcPct val="150000"/>
              </a:lnSpc>
              <a:spcBef>
                <a:spcPts val="2000"/>
              </a:spcBef>
              <a:spcAft>
                <a:spcPts val="0"/>
              </a:spcAft>
              <a:buClr>
                <a:srgbClr val="434343"/>
              </a:buClr>
              <a:buSzPts val="1800"/>
              <a:buChar char="●"/>
            </a:pPr>
            <a:r>
              <a:rPr lang="en">
                <a:solidFill>
                  <a:srgbClr val="434343"/>
                </a:solidFill>
                <a:highlight>
                  <a:srgbClr val="FFFFFF"/>
                </a:highlight>
              </a:rPr>
              <a:t>Bought space on computer servers in the U.S. to set up a virtual private network and established hundreds of accounts on social media.</a:t>
            </a:r>
            <a:endParaRPr>
              <a:solidFill>
                <a:srgbClr val="434343"/>
              </a:solidFill>
              <a:highlight>
                <a:srgbClr val="FFFFFF"/>
              </a:highlight>
            </a:endParaRPr>
          </a:p>
          <a:p>
            <a:pPr indent="0" lvl="0" marL="457200" rtl="0" algn="l">
              <a:lnSpc>
                <a:spcPct val="150000"/>
              </a:lnSpc>
              <a:spcBef>
                <a:spcPts val="2000"/>
              </a:spcBef>
              <a:spcAft>
                <a:spcPts val="0"/>
              </a:spcAft>
              <a:buNone/>
            </a:pPr>
            <a:r>
              <a:t/>
            </a:r>
            <a:endParaRPr>
              <a:solidFill>
                <a:srgbClr val="434343"/>
              </a:solidFill>
              <a:highlight>
                <a:srgbClr val="FFFFFF"/>
              </a:highlight>
            </a:endParaRPr>
          </a:p>
          <a:p>
            <a:pPr indent="0" lvl="0" marL="457200" rtl="0" algn="l">
              <a:lnSpc>
                <a:spcPct val="150000"/>
              </a:lnSpc>
              <a:spcBef>
                <a:spcPts val="1600"/>
              </a:spcBef>
              <a:spcAft>
                <a:spcPts val="1600"/>
              </a:spcAft>
              <a:buNone/>
            </a:pPr>
            <a:r>
              <a:t/>
            </a:r>
            <a:endParaRPr>
              <a:solidFill>
                <a:srgbClr val="434343"/>
              </a:solidFill>
              <a:highlight>
                <a:srgbClr val="FFFFFF"/>
              </a:highlight>
            </a:endParaRPr>
          </a:p>
        </p:txBody>
      </p:sp>
      <p:sp>
        <p:nvSpPr>
          <p:cNvPr id="237" name="Google Shape;237;p34"/>
          <p:cNvSpPr txBox="1"/>
          <p:nvPr/>
        </p:nvSpPr>
        <p:spPr>
          <a:xfrm>
            <a:off x="311700" y="4517050"/>
            <a:ext cx="8520600" cy="50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https://www.justice.gov/file/1035477/download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35"/>
          <p:cNvSpPr txBox="1"/>
          <p:nvPr>
            <p:ph type="title"/>
          </p:nvPr>
        </p:nvSpPr>
        <p:spPr>
          <a:xfrm>
            <a:off x="311700" y="1922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Continued...</a:t>
            </a:r>
            <a:endParaRPr b="1">
              <a:solidFill>
                <a:srgbClr val="980000"/>
              </a:solidFill>
            </a:endParaRPr>
          </a:p>
        </p:txBody>
      </p:sp>
      <p:sp>
        <p:nvSpPr>
          <p:cNvPr id="243" name="Google Shape;243;p35"/>
          <p:cNvSpPr txBox="1"/>
          <p:nvPr>
            <p:ph idx="1" type="body"/>
          </p:nvPr>
        </p:nvSpPr>
        <p:spPr>
          <a:xfrm>
            <a:off x="355675" y="973450"/>
            <a:ext cx="8520600" cy="23631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434343"/>
              </a:buClr>
              <a:buSzPts val="1800"/>
              <a:buChar char="●"/>
            </a:pPr>
            <a:r>
              <a:rPr lang="en">
                <a:solidFill>
                  <a:srgbClr val="434343"/>
                </a:solidFill>
                <a:highlight>
                  <a:srgbClr val="FFFFFF"/>
                </a:highlight>
              </a:rPr>
              <a:t>Organized political rallies and to spread fake ads that criticized Clinton.</a:t>
            </a:r>
            <a:endParaRPr>
              <a:solidFill>
                <a:srgbClr val="434343"/>
              </a:solidFill>
              <a:highlight>
                <a:srgbClr val="FFFFFF"/>
              </a:highlight>
            </a:endParaRPr>
          </a:p>
          <a:p>
            <a:pPr indent="-342900" lvl="0" marL="457200" rtl="0" algn="l">
              <a:lnSpc>
                <a:spcPct val="150000"/>
              </a:lnSpc>
              <a:spcBef>
                <a:spcPts val="2000"/>
              </a:spcBef>
              <a:spcAft>
                <a:spcPts val="0"/>
              </a:spcAft>
              <a:buClr>
                <a:srgbClr val="434343"/>
              </a:buClr>
              <a:buSzPts val="1800"/>
              <a:buChar char="●"/>
            </a:pPr>
            <a:r>
              <a:rPr lang="en">
                <a:solidFill>
                  <a:srgbClr val="434343"/>
                </a:solidFill>
                <a:highlight>
                  <a:srgbClr val="FFFFFF"/>
                </a:highlight>
              </a:rPr>
              <a:t>‘Florida Goes Trump’ rally through FB group “</a:t>
            </a:r>
            <a:r>
              <a:rPr i="1" lang="en">
                <a:solidFill>
                  <a:srgbClr val="434343"/>
                </a:solidFill>
                <a:highlight>
                  <a:srgbClr val="FFFFFF"/>
                </a:highlight>
              </a:rPr>
              <a:t>Being Patriotic</a:t>
            </a:r>
            <a:r>
              <a:rPr lang="en">
                <a:solidFill>
                  <a:srgbClr val="434343"/>
                </a:solidFill>
                <a:highlight>
                  <a:srgbClr val="FFFFFF"/>
                </a:highlight>
              </a:rPr>
              <a:t>” and </a:t>
            </a:r>
            <a:r>
              <a:rPr i="1" lang="en">
                <a:solidFill>
                  <a:srgbClr val="434343"/>
                </a:solidFill>
                <a:highlight>
                  <a:srgbClr val="FFFFFF"/>
                </a:highlight>
              </a:rPr>
              <a:t>@March_for_Trump.</a:t>
            </a:r>
            <a:endParaRPr i="1">
              <a:solidFill>
                <a:srgbClr val="434343"/>
              </a:solidFill>
              <a:highlight>
                <a:srgbClr val="FFFFFF"/>
              </a:highlight>
            </a:endParaRPr>
          </a:p>
          <a:p>
            <a:pPr indent="-342900" lvl="0" marL="457200" rtl="0" algn="l">
              <a:lnSpc>
                <a:spcPct val="150000"/>
              </a:lnSpc>
              <a:spcBef>
                <a:spcPts val="2000"/>
              </a:spcBef>
              <a:spcAft>
                <a:spcPts val="0"/>
              </a:spcAft>
              <a:buClr>
                <a:srgbClr val="434343"/>
              </a:buClr>
              <a:buSzPts val="1800"/>
              <a:buChar char="●"/>
            </a:pPr>
            <a:r>
              <a:rPr lang="en">
                <a:solidFill>
                  <a:srgbClr val="434343"/>
                </a:solidFill>
                <a:highlight>
                  <a:srgbClr val="FFFFFF"/>
                </a:highlight>
              </a:rPr>
              <a:t>Opened financial accounts under fake names at U.S. banks to supports its efforts.</a:t>
            </a:r>
            <a:endParaRPr>
              <a:solidFill>
                <a:srgbClr val="434343"/>
              </a:solidFill>
              <a:highlight>
                <a:srgbClr val="FFFFFF"/>
              </a:highlight>
            </a:endParaRPr>
          </a:p>
          <a:p>
            <a:pPr indent="0" lvl="0" marL="457200" rtl="0" algn="l">
              <a:spcBef>
                <a:spcPts val="2000"/>
              </a:spcBef>
              <a:spcAft>
                <a:spcPts val="1600"/>
              </a:spcAft>
              <a:buNone/>
            </a:pPr>
            <a:r>
              <a:t/>
            </a:r>
            <a:endParaRPr>
              <a:solidFill>
                <a:srgbClr val="434343"/>
              </a:solidFill>
              <a:highlight>
                <a:srgbClr val="FFFFFF"/>
              </a:highlight>
            </a:endParaRPr>
          </a:p>
        </p:txBody>
      </p:sp>
      <p:sp>
        <p:nvSpPr>
          <p:cNvPr id="244" name="Google Shape;244;p35"/>
          <p:cNvSpPr txBox="1"/>
          <p:nvPr/>
        </p:nvSpPr>
        <p:spPr>
          <a:xfrm>
            <a:off x="703375" y="3951900"/>
            <a:ext cx="7726200" cy="73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https://www.justice.gov/file/1035477/download</a:t>
            </a:r>
            <a:endParaRPr/>
          </a:p>
          <a:p>
            <a:pPr indent="0" lvl="0" marL="0" rtl="0" algn="ctr">
              <a:spcBef>
                <a:spcPts val="0"/>
              </a:spcBef>
              <a:spcAft>
                <a:spcPts val="0"/>
              </a:spcAft>
              <a:buNone/>
            </a:pPr>
            <a:r>
              <a:rPr lang="en" sz="1100" u="sng">
                <a:solidFill>
                  <a:schemeClr val="hlink"/>
                </a:solidFill>
                <a:hlinkClick r:id="rId4"/>
              </a:rPr>
              <a:t>https://www.nbcnews.com/politics/politics-news/special-counsel-mueller-charges-13-russians-interfering-2016-election-n848686</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36"/>
          <p:cNvSpPr txBox="1"/>
          <p:nvPr>
            <p:ph type="title"/>
          </p:nvPr>
        </p:nvSpPr>
        <p:spPr>
          <a:xfrm>
            <a:off x="311700" y="192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Take Away:</a:t>
            </a:r>
            <a:endParaRPr b="1">
              <a:solidFill>
                <a:srgbClr val="980000"/>
              </a:solidFill>
            </a:endParaRPr>
          </a:p>
        </p:txBody>
      </p:sp>
      <p:sp>
        <p:nvSpPr>
          <p:cNvPr id="250" name="Google Shape;250;p36"/>
          <p:cNvSpPr txBox="1"/>
          <p:nvPr>
            <p:ph idx="1" type="body"/>
          </p:nvPr>
        </p:nvSpPr>
        <p:spPr>
          <a:xfrm>
            <a:off x="311700" y="868250"/>
            <a:ext cx="8520600" cy="37005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434343"/>
              </a:buClr>
              <a:buSzPts val="1800"/>
              <a:buChar char="●"/>
            </a:pPr>
            <a:r>
              <a:rPr lang="en">
                <a:solidFill>
                  <a:srgbClr val="434343"/>
                </a:solidFill>
                <a:highlight>
                  <a:srgbClr val="FFFFFF"/>
                </a:highlight>
              </a:rPr>
              <a:t>Twitter’s rapid response and the information laid out in Mueller indictments, to put a break for Russia’s efforts in US Elections.</a:t>
            </a:r>
            <a:endParaRPr>
              <a:solidFill>
                <a:srgbClr val="434343"/>
              </a:solidFill>
              <a:highlight>
                <a:srgbClr val="FFFFFF"/>
              </a:highlight>
            </a:endParaRPr>
          </a:p>
          <a:p>
            <a:pPr indent="-342900" lvl="0" marL="457200" rtl="0" algn="l">
              <a:lnSpc>
                <a:spcPct val="150000"/>
              </a:lnSpc>
              <a:spcBef>
                <a:spcPts val="2000"/>
              </a:spcBef>
              <a:spcAft>
                <a:spcPts val="0"/>
              </a:spcAft>
              <a:buClr>
                <a:srgbClr val="434343"/>
              </a:buClr>
              <a:buSzPts val="1800"/>
              <a:buChar char="●"/>
            </a:pPr>
            <a:r>
              <a:rPr b="1" lang="en">
                <a:solidFill>
                  <a:srgbClr val="434343"/>
                </a:solidFill>
                <a:highlight>
                  <a:srgbClr val="FFFFFF"/>
                </a:highlight>
              </a:rPr>
              <a:t>@HackingRedStone</a:t>
            </a:r>
            <a:r>
              <a:rPr lang="en">
                <a:solidFill>
                  <a:srgbClr val="434343"/>
                </a:solidFill>
                <a:highlight>
                  <a:srgbClr val="FFFFFF"/>
                </a:highlight>
              </a:rPr>
              <a:t> leaked irrelevant files (screenshots of websites and memes not from Mueller’s team) and used them to discredit the investigation.</a:t>
            </a:r>
            <a:endParaRPr>
              <a:solidFill>
                <a:srgbClr val="434343"/>
              </a:solidFill>
              <a:highlight>
                <a:srgbClr val="FFFFFF"/>
              </a:highlight>
            </a:endParaRPr>
          </a:p>
          <a:p>
            <a:pPr indent="-342900" lvl="0" marL="457200" rtl="0" algn="l">
              <a:lnSpc>
                <a:spcPct val="150000"/>
              </a:lnSpc>
              <a:spcBef>
                <a:spcPts val="2000"/>
              </a:spcBef>
              <a:spcAft>
                <a:spcPts val="2000"/>
              </a:spcAft>
              <a:buClr>
                <a:srgbClr val="434343"/>
              </a:buClr>
              <a:buSzPts val="1800"/>
              <a:buChar char="●"/>
            </a:pPr>
            <a:r>
              <a:rPr lang="en">
                <a:solidFill>
                  <a:srgbClr val="434343"/>
                </a:solidFill>
                <a:highlight>
                  <a:srgbClr val="FFFFFF"/>
                </a:highlight>
              </a:rPr>
              <a:t>Unless the United States establishes deterrence to discourage future attacks, the DOJs probe will be attacked through additional disinformation campaigns.</a:t>
            </a:r>
            <a:endParaRPr>
              <a:solidFill>
                <a:srgbClr val="434343"/>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cxnSp>
        <p:nvCxnSpPr>
          <p:cNvPr id="67" name="Google Shape;67;p15"/>
          <p:cNvCxnSpPr/>
          <p:nvPr/>
        </p:nvCxnSpPr>
        <p:spPr>
          <a:xfrm flipH="1" rot="10800000">
            <a:off x="846250" y="2330050"/>
            <a:ext cx="7385700" cy="21900"/>
          </a:xfrm>
          <a:prstGeom prst="straightConnector1">
            <a:avLst/>
          </a:prstGeom>
          <a:noFill/>
          <a:ln cap="flat" cmpd="sng" w="76200">
            <a:solidFill>
              <a:schemeClr val="dk2"/>
            </a:solidFill>
            <a:prstDash val="solid"/>
            <a:round/>
            <a:headEnd len="med" w="med" type="none"/>
            <a:tailEnd len="med" w="med" type="none"/>
          </a:ln>
        </p:spPr>
      </p:cxnSp>
      <p:sp>
        <p:nvSpPr>
          <p:cNvPr id="68" name="Google Shape;68;p15"/>
          <p:cNvSpPr/>
          <p:nvPr/>
        </p:nvSpPr>
        <p:spPr>
          <a:xfrm>
            <a:off x="703375" y="2176150"/>
            <a:ext cx="307800" cy="329700"/>
          </a:xfrm>
          <a:prstGeom prst="flowChartConnector">
            <a:avLst/>
          </a:prstGeom>
          <a:solidFill>
            <a:srgbClr val="3C78D8"/>
          </a:solidFill>
          <a:ln cap="flat" cmpd="sng" w="9525">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txBox="1"/>
          <p:nvPr/>
        </p:nvSpPr>
        <p:spPr>
          <a:xfrm>
            <a:off x="54950" y="1205725"/>
            <a:ext cx="2143200" cy="56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80000"/>
                </a:solidFill>
              </a:rPr>
              <a:t>May, 2017</a:t>
            </a:r>
            <a:r>
              <a:rPr lang="en" sz="1200">
                <a:solidFill>
                  <a:srgbClr val="980000"/>
                </a:solidFill>
              </a:rPr>
              <a:t>: </a:t>
            </a:r>
            <a:endParaRPr sz="1200">
              <a:solidFill>
                <a:srgbClr val="980000"/>
              </a:solidFill>
            </a:endParaRPr>
          </a:p>
          <a:p>
            <a:pPr indent="0" lvl="0" marL="0" rtl="0" algn="l">
              <a:spcBef>
                <a:spcPts val="0"/>
              </a:spcBef>
              <a:spcAft>
                <a:spcPts val="0"/>
              </a:spcAft>
              <a:buNone/>
            </a:pPr>
            <a:r>
              <a:rPr lang="en" sz="1200">
                <a:solidFill>
                  <a:srgbClr val="434343"/>
                </a:solidFill>
              </a:rPr>
              <a:t>Appointed as Counsel of DOJ</a:t>
            </a:r>
            <a:endParaRPr sz="1200">
              <a:solidFill>
                <a:srgbClr val="434343"/>
              </a:solidFill>
            </a:endParaRPr>
          </a:p>
        </p:txBody>
      </p:sp>
      <p:sp>
        <p:nvSpPr>
          <p:cNvPr id="70" name="Google Shape;70;p15"/>
          <p:cNvSpPr/>
          <p:nvPr/>
        </p:nvSpPr>
        <p:spPr>
          <a:xfrm>
            <a:off x="1736500" y="2154100"/>
            <a:ext cx="307800" cy="329700"/>
          </a:xfrm>
          <a:prstGeom prst="flowChartConnector">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txBox="1"/>
          <p:nvPr/>
        </p:nvSpPr>
        <p:spPr>
          <a:xfrm>
            <a:off x="54950" y="3555500"/>
            <a:ext cx="1307700" cy="7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80000"/>
                </a:solidFill>
              </a:rPr>
              <a:t>June, 2017</a:t>
            </a:r>
            <a:r>
              <a:rPr lang="en" sz="1200">
                <a:solidFill>
                  <a:srgbClr val="980000"/>
                </a:solidFill>
              </a:rPr>
              <a:t>:</a:t>
            </a:r>
            <a:endParaRPr sz="1200">
              <a:solidFill>
                <a:srgbClr val="980000"/>
              </a:solidFill>
            </a:endParaRPr>
          </a:p>
          <a:p>
            <a:pPr indent="0" lvl="0" marL="0" rtl="0" algn="l">
              <a:spcBef>
                <a:spcPts val="0"/>
              </a:spcBef>
              <a:spcAft>
                <a:spcPts val="0"/>
              </a:spcAft>
              <a:buNone/>
            </a:pPr>
            <a:r>
              <a:rPr i="1" lang="en" sz="1200">
                <a:solidFill>
                  <a:srgbClr val="434343"/>
                </a:solidFill>
              </a:rPr>
              <a:t>Trump</a:t>
            </a:r>
            <a:r>
              <a:rPr lang="en" sz="1200">
                <a:solidFill>
                  <a:srgbClr val="434343"/>
                </a:solidFill>
              </a:rPr>
              <a:t> orders</a:t>
            </a:r>
            <a:endParaRPr sz="1200">
              <a:solidFill>
                <a:srgbClr val="434343"/>
              </a:solidFill>
            </a:endParaRPr>
          </a:p>
          <a:p>
            <a:pPr indent="0" lvl="0" marL="0" rtl="0" algn="l">
              <a:spcBef>
                <a:spcPts val="0"/>
              </a:spcBef>
              <a:spcAft>
                <a:spcPts val="0"/>
              </a:spcAft>
              <a:buNone/>
            </a:pPr>
            <a:r>
              <a:rPr lang="en" sz="1200">
                <a:solidFill>
                  <a:srgbClr val="434343"/>
                </a:solidFill>
              </a:rPr>
              <a:t>to fire Mueller</a:t>
            </a:r>
            <a:endParaRPr sz="1200">
              <a:solidFill>
                <a:srgbClr val="434343"/>
              </a:solidFill>
            </a:endParaRPr>
          </a:p>
        </p:txBody>
      </p:sp>
      <p:pic>
        <p:nvPicPr>
          <p:cNvPr id="72" name="Google Shape;72;p15"/>
          <p:cNvPicPr preferRelativeResize="0"/>
          <p:nvPr/>
        </p:nvPicPr>
        <p:blipFill>
          <a:blip r:embed="rId3">
            <a:alphaModFix/>
          </a:blip>
          <a:stretch>
            <a:fillRect/>
          </a:stretch>
        </p:blipFill>
        <p:spPr>
          <a:xfrm>
            <a:off x="1423300" y="3538825"/>
            <a:ext cx="1154000" cy="1187350"/>
          </a:xfrm>
          <a:prstGeom prst="rect">
            <a:avLst/>
          </a:prstGeom>
          <a:noFill/>
          <a:ln>
            <a:noFill/>
          </a:ln>
        </p:spPr>
      </p:pic>
      <p:pic>
        <p:nvPicPr>
          <p:cNvPr id="73" name="Google Shape;73;p15"/>
          <p:cNvPicPr preferRelativeResize="0"/>
          <p:nvPr/>
        </p:nvPicPr>
        <p:blipFill>
          <a:blip r:embed="rId4">
            <a:alphaModFix/>
          </a:blip>
          <a:stretch>
            <a:fillRect/>
          </a:stretch>
        </p:blipFill>
        <p:spPr>
          <a:xfrm>
            <a:off x="54950" y="18375"/>
            <a:ext cx="2187685" cy="1187349"/>
          </a:xfrm>
          <a:prstGeom prst="rect">
            <a:avLst/>
          </a:prstGeom>
          <a:noFill/>
          <a:ln>
            <a:noFill/>
          </a:ln>
        </p:spPr>
      </p:pic>
      <p:cxnSp>
        <p:nvCxnSpPr>
          <p:cNvPr id="74" name="Google Shape;74;p15"/>
          <p:cNvCxnSpPr>
            <a:stCxn id="68" idx="0"/>
          </p:cNvCxnSpPr>
          <p:nvPr/>
        </p:nvCxnSpPr>
        <p:spPr>
          <a:xfrm rot="10800000">
            <a:off x="857275" y="1714450"/>
            <a:ext cx="0" cy="461700"/>
          </a:xfrm>
          <a:prstGeom prst="straightConnector1">
            <a:avLst/>
          </a:prstGeom>
          <a:noFill/>
          <a:ln cap="flat" cmpd="sng" w="28575">
            <a:solidFill>
              <a:schemeClr val="dk2"/>
            </a:solidFill>
            <a:prstDash val="solid"/>
            <a:round/>
            <a:headEnd len="med" w="med" type="none"/>
            <a:tailEnd len="med" w="med" type="triangle"/>
          </a:ln>
        </p:spPr>
      </p:cxnSp>
      <p:cxnSp>
        <p:nvCxnSpPr>
          <p:cNvPr id="75" name="Google Shape;75;p15"/>
          <p:cNvCxnSpPr>
            <a:stCxn id="70" idx="4"/>
          </p:cNvCxnSpPr>
          <p:nvPr/>
        </p:nvCxnSpPr>
        <p:spPr>
          <a:xfrm>
            <a:off x="1890400" y="2483800"/>
            <a:ext cx="11100" cy="989100"/>
          </a:xfrm>
          <a:prstGeom prst="straightConnector1">
            <a:avLst/>
          </a:prstGeom>
          <a:noFill/>
          <a:ln cap="flat" cmpd="sng" w="28575">
            <a:solidFill>
              <a:schemeClr val="dk2"/>
            </a:solidFill>
            <a:prstDash val="solid"/>
            <a:round/>
            <a:headEnd len="med" w="med" type="none"/>
            <a:tailEnd len="med" w="med" type="triangle"/>
          </a:ln>
        </p:spPr>
      </p:cxnSp>
      <p:sp>
        <p:nvSpPr>
          <p:cNvPr id="76" name="Google Shape;76;p15"/>
          <p:cNvSpPr/>
          <p:nvPr/>
        </p:nvSpPr>
        <p:spPr>
          <a:xfrm>
            <a:off x="3022400" y="2176150"/>
            <a:ext cx="307800" cy="329700"/>
          </a:xfrm>
          <a:prstGeom prst="flowChartConnector">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7" name="Google Shape;77;p15"/>
          <p:cNvPicPr preferRelativeResize="0"/>
          <p:nvPr/>
        </p:nvPicPr>
        <p:blipFill>
          <a:blip r:embed="rId5">
            <a:alphaModFix/>
          </a:blip>
          <a:stretch>
            <a:fillRect/>
          </a:stretch>
        </p:blipFill>
        <p:spPr>
          <a:xfrm>
            <a:off x="3929875" y="18363"/>
            <a:ext cx="1218450" cy="1245525"/>
          </a:xfrm>
          <a:prstGeom prst="rect">
            <a:avLst/>
          </a:prstGeom>
          <a:noFill/>
          <a:ln>
            <a:noFill/>
          </a:ln>
        </p:spPr>
      </p:pic>
      <p:sp>
        <p:nvSpPr>
          <p:cNvPr id="78" name="Google Shape;78;p15"/>
          <p:cNvSpPr txBox="1"/>
          <p:nvPr/>
        </p:nvSpPr>
        <p:spPr>
          <a:xfrm>
            <a:off x="2302549" y="69225"/>
            <a:ext cx="1983600" cy="9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80000"/>
                </a:solidFill>
              </a:rPr>
              <a:t>July, 2017</a:t>
            </a:r>
            <a:r>
              <a:rPr lang="en" sz="1200">
                <a:solidFill>
                  <a:srgbClr val="980000"/>
                </a:solidFill>
              </a:rPr>
              <a:t>:</a:t>
            </a:r>
            <a:endParaRPr sz="1200">
              <a:solidFill>
                <a:srgbClr val="980000"/>
              </a:solidFill>
            </a:endParaRPr>
          </a:p>
          <a:p>
            <a:pPr indent="0" lvl="0" marL="0" rtl="0" algn="l">
              <a:spcBef>
                <a:spcPts val="0"/>
              </a:spcBef>
              <a:spcAft>
                <a:spcPts val="0"/>
              </a:spcAft>
              <a:buNone/>
            </a:pPr>
            <a:r>
              <a:rPr lang="en" sz="1200">
                <a:solidFill>
                  <a:srgbClr val="434343"/>
                </a:solidFill>
              </a:rPr>
              <a:t>Senator </a:t>
            </a:r>
            <a:r>
              <a:rPr i="1" lang="en" sz="1200">
                <a:solidFill>
                  <a:srgbClr val="434343"/>
                </a:solidFill>
              </a:rPr>
              <a:t>Mark Warner</a:t>
            </a:r>
            <a:r>
              <a:rPr lang="en" sz="1200">
                <a:solidFill>
                  <a:srgbClr val="434343"/>
                </a:solidFill>
              </a:rPr>
              <a:t>,</a:t>
            </a:r>
            <a:endParaRPr sz="1200">
              <a:solidFill>
                <a:srgbClr val="434343"/>
              </a:solidFill>
            </a:endParaRPr>
          </a:p>
          <a:p>
            <a:pPr indent="0" lvl="0" marL="0" rtl="0" algn="l">
              <a:spcBef>
                <a:spcPts val="0"/>
              </a:spcBef>
              <a:spcAft>
                <a:spcPts val="0"/>
              </a:spcAft>
              <a:buNone/>
            </a:pPr>
            <a:r>
              <a:rPr lang="en" sz="1200">
                <a:solidFill>
                  <a:srgbClr val="434343"/>
                </a:solidFill>
              </a:rPr>
              <a:t>warns Constitutional Crisis, if fired!</a:t>
            </a:r>
            <a:endParaRPr sz="1200">
              <a:solidFill>
                <a:srgbClr val="434343"/>
              </a:solidFill>
            </a:endParaRPr>
          </a:p>
        </p:txBody>
      </p:sp>
      <p:cxnSp>
        <p:nvCxnSpPr>
          <p:cNvPr id="79" name="Google Shape;79;p15"/>
          <p:cNvCxnSpPr>
            <a:stCxn id="76" idx="0"/>
          </p:cNvCxnSpPr>
          <p:nvPr/>
        </p:nvCxnSpPr>
        <p:spPr>
          <a:xfrm rot="10800000">
            <a:off x="3170600" y="1252750"/>
            <a:ext cx="5700" cy="923400"/>
          </a:xfrm>
          <a:prstGeom prst="straightConnector1">
            <a:avLst/>
          </a:prstGeom>
          <a:noFill/>
          <a:ln cap="flat" cmpd="sng" w="28575">
            <a:solidFill>
              <a:schemeClr val="dk2"/>
            </a:solidFill>
            <a:prstDash val="solid"/>
            <a:round/>
            <a:headEnd len="med" w="med" type="none"/>
            <a:tailEnd len="med" w="med" type="triangle"/>
          </a:ln>
        </p:spPr>
      </p:cxnSp>
      <p:sp>
        <p:nvSpPr>
          <p:cNvPr id="80" name="Google Shape;80;p15"/>
          <p:cNvSpPr/>
          <p:nvPr/>
        </p:nvSpPr>
        <p:spPr>
          <a:xfrm>
            <a:off x="4050825" y="2154100"/>
            <a:ext cx="307800" cy="329700"/>
          </a:xfrm>
          <a:prstGeom prst="flowChartConnector">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txBox="1"/>
          <p:nvPr/>
        </p:nvSpPr>
        <p:spPr>
          <a:xfrm>
            <a:off x="2772138" y="3505750"/>
            <a:ext cx="1983600" cy="101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80000"/>
                </a:solidFill>
              </a:rPr>
              <a:t>October, 2017:</a:t>
            </a:r>
            <a:endParaRPr b="1" sz="1200">
              <a:solidFill>
                <a:srgbClr val="980000"/>
              </a:solidFill>
            </a:endParaRPr>
          </a:p>
          <a:p>
            <a:pPr indent="0" lvl="0" marL="0" rtl="0" algn="just">
              <a:spcBef>
                <a:spcPts val="0"/>
              </a:spcBef>
              <a:spcAft>
                <a:spcPts val="0"/>
              </a:spcAft>
              <a:buNone/>
            </a:pPr>
            <a:r>
              <a:rPr i="1" lang="en" sz="1200">
                <a:solidFill>
                  <a:srgbClr val="434343"/>
                </a:solidFill>
              </a:rPr>
              <a:t>Mueller</a:t>
            </a:r>
            <a:r>
              <a:rPr lang="en" sz="1200">
                <a:solidFill>
                  <a:srgbClr val="434343"/>
                </a:solidFill>
              </a:rPr>
              <a:t>, files charges against Trump </a:t>
            </a:r>
            <a:r>
              <a:rPr lang="en" sz="1200">
                <a:solidFill>
                  <a:srgbClr val="434343"/>
                </a:solidFill>
              </a:rPr>
              <a:t>campaign</a:t>
            </a:r>
            <a:r>
              <a:rPr lang="en" sz="1200">
                <a:solidFill>
                  <a:srgbClr val="434343"/>
                </a:solidFill>
              </a:rPr>
              <a:t> </a:t>
            </a:r>
            <a:r>
              <a:rPr lang="en" sz="1200">
                <a:solidFill>
                  <a:srgbClr val="434343"/>
                </a:solidFill>
              </a:rPr>
              <a:t>chairman</a:t>
            </a:r>
            <a:r>
              <a:rPr lang="en" sz="1200">
                <a:solidFill>
                  <a:srgbClr val="434343"/>
                </a:solidFill>
              </a:rPr>
              <a:t> for ‘Conspiracy against United States.’</a:t>
            </a:r>
            <a:endParaRPr sz="1200">
              <a:solidFill>
                <a:srgbClr val="434343"/>
              </a:solidFill>
            </a:endParaRPr>
          </a:p>
        </p:txBody>
      </p:sp>
      <p:pic>
        <p:nvPicPr>
          <p:cNvPr id="82" name="Google Shape;82;p15"/>
          <p:cNvPicPr preferRelativeResize="0"/>
          <p:nvPr/>
        </p:nvPicPr>
        <p:blipFill>
          <a:blip r:embed="rId6">
            <a:alphaModFix/>
          </a:blip>
          <a:stretch>
            <a:fillRect/>
          </a:stretch>
        </p:blipFill>
        <p:spPr>
          <a:xfrm>
            <a:off x="7209850" y="18325"/>
            <a:ext cx="1307700" cy="1262188"/>
          </a:xfrm>
          <a:prstGeom prst="rect">
            <a:avLst/>
          </a:prstGeom>
          <a:noFill/>
          <a:ln>
            <a:noFill/>
          </a:ln>
        </p:spPr>
      </p:pic>
      <p:sp>
        <p:nvSpPr>
          <p:cNvPr id="83" name="Google Shape;83;p15"/>
          <p:cNvSpPr/>
          <p:nvPr/>
        </p:nvSpPr>
        <p:spPr>
          <a:xfrm>
            <a:off x="5233150" y="2154100"/>
            <a:ext cx="307800" cy="329700"/>
          </a:xfrm>
          <a:prstGeom prst="flowChartConnector">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txBox="1"/>
          <p:nvPr/>
        </p:nvSpPr>
        <p:spPr>
          <a:xfrm>
            <a:off x="5332988" y="18375"/>
            <a:ext cx="1802100" cy="12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80000"/>
                </a:solidFill>
              </a:rPr>
              <a:t>December, 2017:</a:t>
            </a:r>
            <a:endParaRPr b="1" sz="1200">
              <a:solidFill>
                <a:srgbClr val="980000"/>
              </a:solidFill>
            </a:endParaRPr>
          </a:p>
          <a:p>
            <a:pPr indent="0" lvl="0" marL="0" rtl="0" algn="just">
              <a:spcBef>
                <a:spcPts val="0"/>
              </a:spcBef>
              <a:spcAft>
                <a:spcPts val="0"/>
              </a:spcAft>
              <a:buNone/>
            </a:pPr>
            <a:r>
              <a:rPr i="1" lang="en" sz="1200">
                <a:solidFill>
                  <a:srgbClr val="434343"/>
                </a:solidFill>
              </a:rPr>
              <a:t>Michael.T.Flynn</a:t>
            </a:r>
            <a:r>
              <a:rPr lang="en" sz="1200">
                <a:solidFill>
                  <a:srgbClr val="434343"/>
                </a:solidFill>
              </a:rPr>
              <a:t> (NSA),</a:t>
            </a:r>
            <a:endParaRPr sz="1200">
              <a:solidFill>
                <a:srgbClr val="434343"/>
              </a:solidFill>
            </a:endParaRPr>
          </a:p>
          <a:p>
            <a:pPr indent="0" lvl="0" marL="0" rtl="0" algn="just">
              <a:spcBef>
                <a:spcPts val="0"/>
              </a:spcBef>
              <a:spcAft>
                <a:spcPts val="0"/>
              </a:spcAft>
              <a:buNone/>
            </a:pPr>
            <a:r>
              <a:rPr lang="en" sz="1200">
                <a:solidFill>
                  <a:srgbClr val="434343"/>
                </a:solidFill>
              </a:rPr>
              <a:t>Testifies Trump teams direction to connect with Russians</a:t>
            </a:r>
            <a:endParaRPr sz="1200">
              <a:solidFill>
                <a:srgbClr val="434343"/>
              </a:solidFill>
            </a:endParaRPr>
          </a:p>
        </p:txBody>
      </p:sp>
      <p:sp>
        <p:nvSpPr>
          <p:cNvPr id="85" name="Google Shape;85;p15"/>
          <p:cNvSpPr/>
          <p:nvPr/>
        </p:nvSpPr>
        <p:spPr>
          <a:xfrm>
            <a:off x="7000050" y="2176150"/>
            <a:ext cx="307800" cy="329700"/>
          </a:xfrm>
          <a:prstGeom prst="flowChartConnector">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5"/>
          <p:cNvSpPr txBox="1"/>
          <p:nvPr/>
        </p:nvSpPr>
        <p:spPr>
          <a:xfrm>
            <a:off x="4758875" y="3435250"/>
            <a:ext cx="2055300" cy="134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80000"/>
                </a:solidFill>
              </a:rPr>
              <a:t>May, 2018:</a:t>
            </a:r>
            <a:endParaRPr b="1" sz="1200">
              <a:solidFill>
                <a:srgbClr val="980000"/>
              </a:solidFill>
            </a:endParaRPr>
          </a:p>
          <a:p>
            <a:pPr indent="0" lvl="0" marL="0" rtl="0" algn="l">
              <a:spcBef>
                <a:spcPts val="0"/>
              </a:spcBef>
              <a:spcAft>
                <a:spcPts val="0"/>
              </a:spcAft>
              <a:buNone/>
            </a:pPr>
            <a:r>
              <a:rPr lang="en" sz="1200">
                <a:solidFill>
                  <a:srgbClr val="434343"/>
                </a:solidFill>
              </a:rPr>
              <a:t>Trump tweets -</a:t>
            </a:r>
            <a:endParaRPr sz="1200">
              <a:solidFill>
                <a:srgbClr val="434343"/>
              </a:solidFill>
            </a:endParaRPr>
          </a:p>
          <a:p>
            <a:pPr indent="0" lvl="0" marL="0" rtl="0" algn="l">
              <a:spcBef>
                <a:spcPts val="0"/>
              </a:spcBef>
              <a:spcAft>
                <a:spcPts val="0"/>
              </a:spcAft>
              <a:buNone/>
            </a:pPr>
            <a:r>
              <a:rPr lang="en" sz="1050">
                <a:solidFill>
                  <a:srgbClr val="222222"/>
                </a:solidFill>
                <a:highlight>
                  <a:srgbClr val="FFFFFF"/>
                </a:highlight>
              </a:rPr>
              <a:t>“</a:t>
            </a:r>
            <a:r>
              <a:rPr i="1" lang="en" sz="1050">
                <a:solidFill>
                  <a:srgbClr val="222222"/>
                </a:solidFill>
                <a:highlight>
                  <a:srgbClr val="FFFFFF"/>
                </a:highlight>
              </a:rPr>
              <a:t>The World's most expensive Witch Hunt has found nothing on Russia &amp; me so now they are looking at the rest of the World!</a:t>
            </a:r>
            <a:r>
              <a:rPr lang="en" sz="1050">
                <a:solidFill>
                  <a:srgbClr val="222222"/>
                </a:solidFill>
                <a:highlight>
                  <a:srgbClr val="FFFFFF"/>
                </a:highlight>
              </a:rPr>
              <a:t>”</a:t>
            </a:r>
            <a:endParaRPr sz="1200">
              <a:solidFill>
                <a:srgbClr val="980000"/>
              </a:solidFill>
            </a:endParaRPr>
          </a:p>
        </p:txBody>
      </p:sp>
      <p:cxnSp>
        <p:nvCxnSpPr>
          <p:cNvPr id="87" name="Google Shape;87;p15"/>
          <p:cNvCxnSpPr/>
          <p:nvPr/>
        </p:nvCxnSpPr>
        <p:spPr>
          <a:xfrm flipH="1" rot="10800000">
            <a:off x="5432399" y="1247958"/>
            <a:ext cx="398700" cy="933000"/>
          </a:xfrm>
          <a:prstGeom prst="straightConnector1">
            <a:avLst/>
          </a:prstGeom>
          <a:noFill/>
          <a:ln cap="flat" cmpd="sng" w="28575">
            <a:solidFill>
              <a:schemeClr val="dk2"/>
            </a:solidFill>
            <a:prstDash val="solid"/>
            <a:round/>
            <a:headEnd len="med" w="med" type="none"/>
            <a:tailEnd len="med" w="med" type="triangle"/>
          </a:ln>
        </p:spPr>
      </p:cxnSp>
      <p:sp>
        <p:nvSpPr>
          <p:cNvPr id="88" name="Google Shape;88;p15"/>
          <p:cNvSpPr/>
          <p:nvPr/>
        </p:nvSpPr>
        <p:spPr>
          <a:xfrm>
            <a:off x="7977300" y="2154100"/>
            <a:ext cx="307800" cy="329700"/>
          </a:xfrm>
          <a:prstGeom prst="flowChartConnector">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 name="Google Shape;89;p15"/>
          <p:cNvCxnSpPr>
            <a:stCxn id="88" idx="4"/>
          </p:cNvCxnSpPr>
          <p:nvPr/>
        </p:nvCxnSpPr>
        <p:spPr>
          <a:xfrm flipH="1">
            <a:off x="8126400" y="2483800"/>
            <a:ext cx="4800" cy="791400"/>
          </a:xfrm>
          <a:prstGeom prst="straightConnector1">
            <a:avLst/>
          </a:prstGeom>
          <a:noFill/>
          <a:ln cap="flat" cmpd="sng" w="28575">
            <a:solidFill>
              <a:schemeClr val="dk2"/>
            </a:solidFill>
            <a:prstDash val="solid"/>
            <a:round/>
            <a:headEnd len="med" w="med" type="none"/>
            <a:tailEnd len="med" w="med" type="triangle"/>
          </a:ln>
        </p:spPr>
      </p:cxnSp>
      <p:sp>
        <p:nvSpPr>
          <p:cNvPr id="90" name="Google Shape;90;p15"/>
          <p:cNvSpPr txBox="1"/>
          <p:nvPr/>
        </p:nvSpPr>
        <p:spPr>
          <a:xfrm>
            <a:off x="6605225" y="3275200"/>
            <a:ext cx="2429100" cy="160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980000"/>
                </a:solidFill>
              </a:rPr>
              <a:t>March, 2019:</a:t>
            </a:r>
            <a:endParaRPr b="1" sz="1200">
              <a:solidFill>
                <a:srgbClr val="980000"/>
              </a:solidFill>
            </a:endParaRPr>
          </a:p>
          <a:p>
            <a:pPr indent="0" lvl="0" marL="0" rtl="0" algn="l">
              <a:spcBef>
                <a:spcPts val="0"/>
              </a:spcBef>
              <a:spcAft>
                <a:spcPts val="0"/>
              </a:spcAft>
              <a:buNone/>
            </a:pPr>
            <a:r>
              <a:rPr lang="en" sz="1200">
                <a:solidFill>
                  <a:srgbClr val="434343"/>
                </a:solidFill>
              </a:rPr>
              <a:t>Mueller concludes probe stating</a:t>
            </a:r>
            <a:r>
              <a:rPr lang="en" sz="1200">
                <a:solidFill>
                  <a:srgbClr val="980000"/>
                </a:solidFill>
              </a:rPr>
              <a:t> -</a:t>
            </a:r>
            <a:endParaRPr sz="1200">
              <a:solidFill>
                <a:srgbClr val="980000"/>
              </a:solidFill>
            </a:endParaRPr>
          </a:p>
          <a:p>
            <a:pPr indent="0" lvl="0" marL="0" rtl="0" algn="just">
              <a:spcBef>
                <a:spcPts val="0"/>
              </a:spcBef>
              <a:spcAft>
                <a:spcPts val="0"/>
              </a:spcAft>
              <a:buNone/>
            </a:pPr>
            <a:r>
              <a:rPr lang="en" sz="1200">
                <a:solidFill>
                  <a:srgbClr val="980000"/>
                </a:solidFill>
              </a:rPr>
              <a:t>“</a:t>
            </a:r>
            <a:r>
              <a:rPr lang="en" sz="1050">
                <a:solidFill>
                  <a:srgbClr val="222222"/>
                </a:solidFill>
                <a:highlight>
                  <a:srgbClr val="FFFFFF"/>
                </a:highlight>
              </a:rPr>
              <a:t>The Special Counsel's investigation did not find that the Trump campaign or anyone associated with it conspired or coordinated with Russian in its efforts to influence the 2016 U.S. presidential election</a:t>
            </a:r>
            <a:r>
              <a:rPr lang="en" sz="1050">
                <a:solidFill>
                  <a:srgbClr val="222222"/>
                </a:solidFill>
                <a:highlight>
                  <a:srgbClr val="FFFFFF"/>
                </a:highlight>
              </a:rPr>
              <a:t>"</a:t>
            </a:r>
            <a:endParaRPr sz="1200">
              <a:solidFill>
                <a:srgbClr val="980000"/>
              </a:solidFill>
            </a:endParaRPr>
          </a:p>
          <a:p>
            <a:pPr indent="0" lvl="0" marL="0" rtl="0" algn="l">
              <a:spcBef>
                <a:spcPts val="0"/>
              </a:spcBef>
              <a:spcAft>
                <a:spcPts val="0"/>
              </a:spcAft>
              <a:buNone/>
            </a:pPr>
            <a:r>
              <a:rPr lang="en" sz="1200">
                <a:solidFill>
                  <a:srgbClr val="980000"/>
                </a:solidFill>
              </a:rPr>
              <a:t> </a:t>
            </a:r>
            <a:endParaRPr sz="1200">
              <a:solidFill>
                <a:srgbClr val="980000"/>
              </a:solidFill>
            </a:endParaRPr>
          </a:p>
        </p:txBody>
      </p:sp>
      <p:cxnSp>
        <p:nvCxnSpPr>
          <p:cNvPr id="91" name="Google Shape;91;p15"/>
          <p:cNvCxnSpPr>
            <a:stCxn id="85" idx="3"/>
          </p:cNvCxnSpPr>
          <p:nvPr/>
        </p:nvCxnSpPr>
        <p:spPr>
          <a:xfrm flipH="1">
            <a:off x="6285526" y="2457567"/>
            <a:ext cx="759600" cy="801900"/>
          </a:xfrm>
          <a:prstGeom prst="straightConnector1">
            <a:avLst/>
          </a:prstGeom>
          <a:noFill/>
          <a:ln cap="flat" cmpd="sng" w="28575">
            <a:solidFill>
              <a:schemeClr val="dk2"/>
            </a:solidFill>
            <a:prstDash val="solid"/>
            <a:round/>
            <a:headEnd len="med" w="med" type="none"/>
            <a:tailEnd len="med" w="med" type="triangle"/>
          </a:ln>
        </p:spPr>
      </p:cxnSp>
      <p:cxnSp>
        <p:nvCxnSpPr>
          <p:cNvPr id="92" name="Google Shape;92;p15"/>
          <p:cNvCxnSpPr>
            <a:endCxn id="81" idx="0"/>
          </p:cNvCxnSpPr>
          <p:nvPr/>
        </p:nvCxnSpPr>
        <p:spPr>
          <a:xfrm flipH="1">
            <a:off x="3763938" y="2449150"/>
            <a:ext cx="371700" cy="1056600"/>
          </a:xfrm>
          <a:prstGeom prst="straightConnector1">
            <a:avLst/>
          </a:prstGeom>
          <a:noFill/>
          <a:ln cap="flat" cmpd="sng" w="28575">
            <a:solidFill>
              <a:schemeClr val="dk2"/>
            </a:solidFill>
            <a:prstDash val="solid"/>
            <a:round/>
            <a:headEnd len="med" w="med" type="none"/>
            <a:tailEnd len="med" w="med" type="triangle"/>
          </a:ln>
        </p:spPr>
      </p:cxnSp>
      <p:sp>
        <p:nvSpPr>
          <p:cNvPr id="93" name="Google Shape;93;p15"/>
          <p:cNvSpPr txBox="1"/>
          <p:nvPr/>
        </p:nvSpPr>
        <p:spPr>
          <a:xfrm>
            <a:off x="846250" y="4736975"/>
            <a:ext cx="7616400" cy="32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7"/>
              </a:rPr>
              <a:t>https://en.wikipedia.org/wiki/Robert_Mueller</a:t>
            </a:r>
            <a:endParaRPr/>
          </a:p>
        </p:txBody>
      </p:sp>
      <p:sp>
        <p:nvSpPr>
          <p:cNvPr id="94" name="Google Shape;94;p15"/>
          <p:cNvSpPr/>
          <p:nvPr/>
        </p:nvSpPr>
        <p:spPr>
          <a:xfrm>
            <a:off x="6116600" y="2154100"/>
            <a:ext cx="307800" cy="329700"/>
          </a:xfrm>
          <a:prstGeom prst="flowChartConnector">
            <a:avLst/>
          </a:prstGeom>
          <a:solidFill>
            <a:srgbClr val="3C78D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txBox="1"/>
          <p:nvPr/>
        </p:nvSpPr>
        <p:spPr>
          <a:xfrm>
            <a:off x="6671200" y="1247951"/>
            <a:ext cx="2385000" cy="79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50">
                <a:solidFill>
                  <a:srgbClr val="980000"/>
                </a:solidFill>
                <a:highlight>
                  <a:srgbClr val="FFFFFF"/>
                </a:highlight>
              </a:rPr>
              <a:t>February, 2018:</a:t>
            </a:r>
            <a:endParaRPr b="1" sz="1050">
              <a:solidFill>
                <a:srgbClr val="980000"/>
              </a:solidFill>
              <a:highlight>
                <a:srgbClr val="FFFFFF"/>
              </a:highlight>
            </a:endParaRPr>
          </a:p>
          <a:p>
            <a:pPr indent="0" lvl="0" marL="0" rtl="0" algn="just">
              <a:spcBef>
                <a:spcPts val="0"/>
              </a:spcBef>
              <a:spcAft>
                <a:spcPts val="0"/>
              </a:spcAft>
              <a:buNone/>
            </a:pPr>
            <a:r>
              <a:rPr lang="en" sz="1050">
                <a:solidFill>
                  <a:srgbClr val="222222"/>
                </a:solidFill>
                <a:highlight>
                  <a:srgbClr val="FFFFFF"/>
                </a:highlight>
              </a:rPr>
              <a:t>Mueller indicted 13 Russian individuals and 3 Russian companies for attempting to trick Americans in to consuming Russian propaganda</a:t>
            </a:r>
            <a:endParaRPr/>
          </a:p>
        </p:txBody>
      </p:sp>
      <p:cxnSp>
        <p:nvCxnSpPr>
          <p:cNvPr id="96" name="Google Shape;96;p15"/>
          <p:cNvCxnSpPr/>
          <p:nvPr/>
        </p:nvCxnSpPr>
        <p:spPr>
          <a:xfrm flipH="1" rot="10800000">
            <a:off x="6365150" y="1846300"/>
            <a:ext cx="290700" cy="30780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pic>
        <p:nvPicPr>
          <p:cNvPr id="101" name="Google Shape;101;p16"/>
          <p:cNvPicPr preferRelativeResize="0"/>
          <p:nvPr/>
        </p:nvPicPr>
        <p:blipFill>
          <a:blip r:embed="rId3">
            <a:alphaModFix/>
          </a:blip>
          <a:stretch>
            <a:fillRect/>
          </a:stretch>
        </p:blipFill>
        <p:spPr>
          <a:xfrm>
            <a:off x="97450" y="1852751"/>
            <a:ext cx="5380773" cy="2505801"/>
          </a:xfrm>
          <a:prstGeom prst="rect">
            <a:avLst/>
          </a:prstGeom>
          <a:noFill/>
          <a:ln>
            <a:noFill/>
          </a:ln>
        </p:spPr>
      </p:pic>
      <p:sp>
        <p:nvSpPr>
          <p:cNvPr id="102" name="Google Shape;102;p16"/>
          <p:cNvSpPr txBox="1"/>
          <p:nvPr/>
        </p:nvSpPr>
        <p:spPr>
          <a:xfrm>
            <a:off x="351700" y="4572000"/>
            <a:ext cx="8561400" cy="63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https://twitter.com/josh_emerson?lang=en</a:t>
            </a:r>
            <a:endParaRPr/>
          </a:p>
          <a:p>
            <a:pPr indent="0" lvl="0" marL="0" rtl="0" algn="ctr">
              <a:spcBef>
                <a:spcPts val="0"/>
              </a:spcBef>
              <a:spcAft>
                <a:spcPts val="0"/>
              </a:spcAft>
              <a:buNone/>
            </a:pPr>
            <a:r>
              <a:rPr lang="en" sz="1100" u="sng">
                <a:solidFill>
                  <a:schemeClr val="hlink"/>
                </a:solidFill>
                <a:hlinkClick r:id="rId5"/>
              </a:rPr>
              <a:t>https://twitter.com/cjcmichel</a:t>
            </a:r>
            <a:endParaRPr/>
          </a:p>
        </p:txBody>
      </p:sp>
      <p:pic>
        <p:nvPicPr>
          <p:cNvPr id="103" name="Google Shape;103;p16"/>
          <p:cNvPicPr preferRelativeResize="0"/>
          <p:nvPr/>
        </p:nvPicPr>
        <p:blipFill>
          <a:blip r:embed="rId6">
            <a:alphaModFix/>
          </a:blip>
          <a:stretch>
            <a:fillRect/>
          </a:stretch>
        </p:blipFill>
        <p:spPr>
          <a:xfrm>
            <a:off x="3218399" y="737922"/>
            <a:ext cx="5925602" cy="2818349"/>
          </a:xfrm>
          <a:prstGeom prst="rect">
            <a:avLst/>
          </a:prstGeom>
          <a:noFill/>
          <a:ln>
            <a:noFill/>
          </a:ln>
        </p:spPr>
      </p:pic>
      <p:sp>
        <p:nvSpPr>
          <p:cNvPr id="104" name="Google Shape;104;p16"/>
          <p:cNvSpPr txBox="1"/>
          <p:nvPr/>
        </p:nvSpPr>
        <p:spPr>
          <a:xfrm>
            <a:off x="230800" y="197825"/>
            <a:ext cx="8561400" cy="54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980000"/>
                </a:solidFill>
                <a:highlight>
                  <a:srgbClr val="FFFFFF"/>
                </a:highlight>
              </a:rPr>
              <a:t>@</a:t>
            </a:r>
            <a:r>
              <a:rPr b="1" lang="en" sz="2000">
                <a:solidFill>
                  <a:srgbClr val="980000"/>
                </a:solidFill>
                <a:highlight>
                  <a:srgbClr val="FFFFFF"/>
                </a:highlight>
                <a:uFill>
                  <a:noFill/>
                </a:uFill>
                <a:hlinkClick r:id="rId7"/>
              </a:rPr>
              <a:t>josh_emerson</a:t>
            </a:r>
            <a:r>
              <a:rPr b="1" lang="en" sz="2000">
                <a:solidFill>
                  <a:srgbClr val="980000"/>
                </a:solidFill>
                <a:highlight>
                  <a:srgbClr val="FFFFFF"/>
                </a:highlight>
              </a:rPr>
              <a:t> and </a:t>
            </a:r>
            <a:r>
              <a:rPr b="1" lang="en" sz="2000">
                <a:solidFill>
                  <a:srgbClr val="980000"/>
                </a:solidFill>
                <a:highlight>
                  <a:srgbClr val="FFFFFF"/>
                </a:highlight>
                <a:uFill>
                  <a:noFill/>
                </a:uFill>
                <a:hlinkClick r:id="rId8"/>
              </a:rPr>
              <a:t>@cjcmichel</a:t>
            </a:r>
            <a:r>
              <a:rPr b="1" lang="en" sz="2000">
                <a:solidFill>
                  <a:srgbClr val="980000"/>
                </a:solidFill>
                <a:highlight>
                  <a:srgbClr val="FFFFFF"/>
                </a:highlight>
              </a:rPr>
              <a:t>: DM </a:t>
            </a:r>
            <a:r>
              <a:rPr b="1" lang="en" sz="2000">
                <a:solidFill>
                  <a:srgbClr val="980000"/>
                </a:solidFill>
                <a:highlight>
                  <a:srgbClr val="FFFFFF"/>
                </a:highlight>
              </a:rPr>
              <a:t>recipients</a:t>
            </a:r>
            <a:r>
              <a:rPr b="1" lang="en" sz="2000">
                <a:solidFill>
                  <a:srgbClr val="980000"/>
                </a:solidFill>
                <a:highlight>
                  <a:srgbClr val="FFFFFF"/>
                </a:highlight>
              </a:rPr>
              <a:t> @HackingRedStone</a:t>
            </a:r>
            <a:endParaRPr b="1" sz="2000">
              <a:solidFill>
                <a:srgbClr val="980000"/>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@HackingRedStone: Suspended!</a:t>
            </a:r>
            <a:endParaRPr b="1">
              <a:solidFill>
                <a:srgbClr val="980000"/>
              </a:solidFill>
            </a:endParaRPr>
          </a:p>
        </p:txBody>
      </p:sp>
      <p:pic>
        <p:nvPicPr>
          <p:cNvPr id="110" name="Google Shape;110;p17"/>
          <p:cNvPicPr preferRelativeResize="0"/>
          <p:nvPr/>
        </p:nvPicPr>
        <p:blipFill>
          <a:blip r:embed="rId3">
            <a:alphaModFix/>
          </a:blip>
          <a:stretch>
            <a:fillRect/>
          </a:stretch>
        </p:blipFill>
        <p:spPr>
          <a:xfrm>
            <a:off x="152400" y="1763625"/>
            <a:ext cx="8839201" cy="116556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pic>
        <p:nvPicPr>
          <p:cNvPr id="115" name="Google Shape;115;p18"/>
          <p:cNvPicPr preferRelativeResize="0"/>
          <p:nvPr/>
        </p:nvPicPr>
        <p:blipFill>
          <a:blip r:embed="rId3">
            <a:alphaModFix/>
          </a:blip>
          <a:stretch>
            <a:fillRect/>
          </a:stretch>
        </p:blipFill>
        <p:spPr>
          <a:xfrm>
            <a:off x="934175" y="538525"/>
            <a:ext cx="6963451" cy="4257324"/>
          </a:xfrm>
          <a:prstGeom prst="rect">
            <a:avLst/>
          </a:prstGeom>
          <a:noFill/>
          <a:ln>
            <a:noFill/>
          </a:ln>
        </p:spPr>
      </p:pic>
      <p:sp>
        <p:nvSpPr>
          <p:cNvPr id="116" name="Google Shape;116;p18"/>
          <p:cNvSpPr txBox="1"/>
          <p:nvPr/>
        </p:nvSpPr>
        <p:spPr>
          <a:xfrm>
            <a:off x="252775" y="98925"/>
            <a:ext cx="6660300" cy="43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980000"/>
                </a:solidFill>
              </a:rPr>
              <a:t>@HackingRedStone: November 2018</a:t>
            </a:r>
            <a:endParaRPr b="1" sz="1800">
              <a:solidFill>
                <a:srgbClr val="980000"/>
              </a:solidFill>
            </a:endParaRPr>
          </a:p>
        </p:txBody>
      </p:sp>
      <p:sp>
        <p:nvSpPr>
          <p:cNvPr id="117" name="Google Shape;117;p18"/>
          <p:cNvSpPr txBox="1"/>
          <p:nvPr/>
        </p:nvSpPr>
        <p:spPr>
          <a:xfrm>
            <a:off x="2055200" y="4736850"/>
            <a:ext cx="4242300" cy="40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https://archive.is/3vOwn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311700" y="148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URL in the tweet does not have content!</a:t>
            </a:r>
            <a:endParaRPr b="1">
              <a:solidFill>
                <a:srgbClr val="980000"/>
              </a:solidFill>
            </a:endParaRPr>
          </a:p>
        </p:txBody>
      </p:sp>
      <p:pic>
        <p:nvPicPr>
          <p:cNvPr id="123" name="Google Shape;123;p19"/>
          <p:cNvPicPr preferRelativeResize="0"/>
          <p:nvPr/>
        </p:nvPicPr>
        <p:blipFill>
          <a:blip r:embed="rId3">
            <a:alphaModFix/>
          </a:blip>
          <a:stretch>
            <a:fillRect/>
          </a:stretch>
        </p:blipFill>
        <p:spPr>
          <a:xfrm>
            <a:off x="884974" y="827588"/>
            <a:ext cx="7269997" cy="3488324"/>
          </a:xfrm>
          <a:prstGeom prst="rect">
            <a:avLst/>
          </a:prstGeom>
          <a:noFill/>
          <a:ln>
            <a:noFill/>
          </a:ln>
        </p:spPr>
      </p:pic>
      <p:sp>
        <p:nvSpPr>
          <p:cNvPr id="124" name="Google Shape;124;p19"/>
          <p:cNvSpPr txBox="1"/>
          <p:nvPr/>
        </p:nvSpPr>
        <p:spPr>
          <a:xfrm>
            <a:off x="472575" y="4429125"/>
            <a:ext cx="7770300" cy="50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https://ln.sync.com/dl/2be440a30/ebu7jxqc-9dbt3jgq-8mfz6xre-dkjmt3jz</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311700" y="137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Captured in archives?</a:t>
            </a:r>
            <a:endParaRPr b="1">
              <a:solidFill>
                <a:srgbClr val="980000"/>
              </a:solidFill>
            </a:endParaRPr>
          </a:p>
        </p:txBody>
      </p:sp>
      <p:sp>
        <p:nvSpPr>
          <p:cNvPr id="130" name="Google Shape;130;p20"/>
          <p:cNvSpPr txBox="1"/>
          <p:nvPr>
            <p:ph idx="1" type="body"/>
          </p:nvPr>
        </p:nvSpPr>
        <p:spPr>
          <a:xfrm>
            <a:off x="311700" y="8635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latin typeface="Courier New"/>
                <a:ea typeface="Courier New"/>
                <a:cs typeface="Courier New"/>
                <a:sym typeface="Courier New"/>
              </a:rPr>
              <a:t>curl --silent http://memgator.cs.odu.edu/timemap/link/https://ln.sync.com/dl/2be440a30/ebu7jxqc-9dbt3jgq-8mfz6xre-dkjmt3jz | grep datetime | awk '{print $1}'</a:t>
            </a:r>
            <a:endParaRPr b="1">
              <a:latin typeface="Courier New"/>
              <a:ea typeface="Courier New"/>
              <a:cs typeface="Courier New"/>
              <a:sym typeface="Courier New"/>
            </a:endParaRPr>
          </a:p>
          <a:p>
            <a:pPr indent="0" lvl="0" marL="0" rtl="0" algn="l">
              <a:spcBef>
                <a:spcPts val="1600"/>
              </a:spcBef>
              <a:spcAft>
                <a:spcPts val="0"/>
              </a:spcAft>
              <a:buClr>
                <a:schemeClr val="dk1"/>
              </a:buClr>
              <a:buSzPts val="1100"/>
              <a:buFont typeface="Arial"/>
              <a:buNone/>
            </a:pPr>
            <a:r>
              <a:rPr b="1" lang="en">
                <a:latin typeface="Courier New"/>
                <a:ea typeface="Courier New"/>
                <a:cs typeface="Courier New"/>
                <a:sym typeface="Courier New"/>
              </a:rPr>
              <a:t>&lt;http://archive.md/20190130231855/https://ln.sync.com/dl/2be440a30/ebu7jxqc-9dbt3jgq-8mfz6xre-dkjmt3jz&gt;;</a:t>
            </a:r>
            <a:endParaRPr b="1">
              <a:latin typeface="Courier New"/>
              <a:ea typeface="Courier New"/>
              <a:cs typeface="Courier New"/>
              <a:sym typeface="Courier New"/>
            </a:endParaRPr>
          </a:p>
          <a:p>
            <a:pPr indent="0" lvl="0" marL="0" rtl="0" algn="l">
              <a:spcBef>
                <a:spcPts val="1600"/>
              </a:spcBef>
              <a:spcAft>
                <a:spcPts val="0"/>
              </a:spcAft>
              <a:buClr>
                <a:schemeClr val="dk1"/>
              </a:buClr>
              <a:buSzPts val="1100"/>
              <a:buFont typeface="Arial"/>
              <a:buNone/>
            </a:pPr>
            <a:r>
              <a:rPr b="1" lang="en">
                <a:latin typeface="Courier New"/>
                <a:ea typeface="Courier New"/>
                <a:cs typeface="Courier New"/>
                <a:sym typeface="Courier New"/>
              </a:rPr>
              <a:t>&lt;http://archive.md/20190202014634/https://ln.sync.com/dl/2be440a30/ebu7jxqc-9dbt3jgq-8mfz6xre-dkjmt3jz&gt;;</a:t>
            </a:r>
            <a:endParaRPr b="1">
              <a:latin typeface="Courier New"/>
              <a:ea typeface="Courier New"/>
              <a:cs typeface="Courier New"/>
              <a:sym typeface="Courier New"/>
            </a:endParaRPr>
          </a:p>
          <a:p>
            <a:pPr indent="0" lvl="0" marL="0" rtl="0" algn="l">
              <a:spcBef>
                <a:spcPts val="1600"/>
              </a:spcBef>
              <a:spcAft>
                <a:spcPts val="1600"/>
              </a:spcAft>
              <a:buNone/>
            </a:pPr>
            <a:r>
              <a:t/>
            </a:r>
            <a:endParaRPr b="1">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1"/>
          <p:cNvSpPr txBox="1"/>
          <p:nvPr>
            <p:ph type="title"/>
          </p:nvPr>
        </p:nvSpPr>
        <p:spPr>
          <a:xfrm>
            <a:off x="311700" y="159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Archived pages do not render!</a:t>
            </a:r>
            <a:endParaRPr b="1">
              <a:solidFill>
                <a:srgbClr val="980000"/>
              </a:solidFill>
            </a:endParaRPr>
          </a:p>
        </p:txBody>
      </p:sp>
      <p:pic>
        <p:nvPicPr>
          <p:cNvPr id="136" name="Google Shape;136;p21"/>
          <p:cNvPicPr preferRelativeResize="0"/>
          <p:nvPr/>
        </p:nvPicPr>
        <p:blipFill>
          <a:blip r:embed="rId3">
            <a:alphaModFix/>
          </a:blip>
          <a:stretch>
            <a:fillRect/>
          </a:stretch>
        </p:blipFill>
        <p:spPr>
          <a:xfrm>
            <a:off x="75450" y="1621950"/>
            <a:ext cx="6536777" cy="2374951"/>
          </a:xfrm>
          <a:prstGeom prst="rect">
            <a:avLst/>
          </a:prstGeom>
          <a:noFill/>
          <a:ln>
            <a:noFill/>
          </a:ln>
        </p:spPr>
      </p:pic>
      <p:sp>
        <p:nvSpPr>
          <p:cNvPr id="137" name="Google Shape;137;p21"/>
          <p:cNvSpPr txBox="1"/>
          <p:nvPr/>
        </p:nvSpPr>
        <p:spPr>
          <a:xfrm>
            <a:off x="216800" y="4567375"/>
            <a:ext cx="8520600" cy="44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http://archive.md/https://ln.sync.com/dl/2be440a30/ebu7jxqc-9dbt3jgq-8mfz6xre-dkjmt3jz</a:t>
            </a:r>
            <a:endParaRPr/>
          </a:p>
          <a:p>
            <a:pPr indent="0" lvl="0" marL="0" rtl="0" algn="ctr">
              <a:spcBef>
                <a:spcPts val="0"/>
              </a:spcBef>
              <a:spcAft>
                <a:spcPts val="0"/>
              </a:spcAft>
              <a:buNone/>
            </a:pPr>
            <a:r>
              <a:rPr lang="en" sz="1100" u="sng">
                <a:solidFill>
                  <a:schemeClr val="hlink"/>
                </a:solidFill>
                <a:hlinkClick r:id="rId5"/>
              </a:rPr>
              <a:t>http://archive.md/Zn320/image</a:t>
            </a:r>
            <a:endParaRPr/>
          </a:p>
        </p:txBody>
      </p:sp>
      <p:pic>
        <p:nvPicPr>
          <p:cNvPr id="138" name="Google Shape;138;p21"/>
          <p:cNvPicPr preferRelativeResize="0"/>
          <p:nvPr/>
        </p:nvPicPr>
        <p:blipFill>
          <a:blip r:embed="rId6">
            <a:alphaModFix/>
          </a:blip>
          <a:stretch>
            <a:fillRect/>
          </a:stretch>
        </p:blipFill>
        <p:spPr>
          <a:xfrm>
            <a:off x="4572000" y="884375"/>
            <a:ext cx="4419601" cy="26750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